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6" r:id="rId4"/>
    <p:sldId id="259" r:id="rId5"/>
    <p:sldId id="261" r:id="rId6"/>
    <p:sldId id="262" r:id="rId7"/>
    <p:sldId id="260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5A9B657-1A02-452A-9660-F004242E58B6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2EF9D8-0FAF-47C3-A58E-D27E3DC52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b="1" dirty="0">
                <a:latin typeface="Calibri" panose="020F0502020204030204" pitchFamily="34" charset="0"/>
              </a:rPr>
              <a:t>Ústavní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382B2E1-534D-4704-A9D6-DE06DE61A4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22360" y="6024880"/>
            <a:ext cx="3078480" cy="462280"/>
          </a:xfrm>
        </p:spPr>
        <p:txBody>
          <a:bodyPr>
            <a:normAutofit/>
          </a:bodyPr>
          <a:lstStyle/>
          <a:p>
            <a:r>
              <a:rPr lang="cs-CZ" dirty="0">
                <a:latin typeface="Calibri" panose="020F0502020204030204" pitchFamily="34" charset="0"/>
              </a:rPr>
              <a:t>Jan Chmel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56698D8A-D7D7-4D47-BACF-CD0F41595627}"/>
              </a:ext>
            </a:extLst>
          </p:cNvPr>
          <p:cNvSpPr txBox="1">
            <a:spLocks/>
          </p:cNvSpPr>
          <p:nvPr/>
        </p:nvSpPr>
        <p:spPr>
          <a:xfrm>
            <a:off x="508001" y="6024880"/>
            <a:ext cx="3842059" cy="462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Calibri" panose="020F0502020204030204" pitchFamily="34" charset="0"/>
              </a:rPr>
              <a:t>Úvod do studia práva FSV</a:t>
            </a:r>
            <a:r>
              <a:rPr lang="cs-CZ">
                <a:latin typeface="Calibri" panose="020F0502020204030204" pitchFamily="34" charset="0"/>
              </a:rPr>
              <a:t>, 2021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983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800" b="1" dirty="0">
                <a:latin typeface="Calibri" panose="020F0502020204030204" pitchFamily="34" charset="0"/>
              </a:rPr>
              <a:t>Struktura ústavy </a:t>
            </a:r>
            <a:r>
              <a:rPr lang="cs-CZ" sz="4800" b="1" dirty="0" err="1">
                <a:latin typeface="Calibri" panose="020F0502020204030204" pitchFamily="34" charset="0"/>
              </a:rPr>
              <a:t>čr</a:t>
            </a:r>
            <a:endParaRPr lang="cs-CZ" sz="4800" b="1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Preambule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Hlava první: Základní ustanovení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Hlava druhá: Moc zákonodárná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Hlava třetí: Moc výkonná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Hlava čtvrtá: Moc soudní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Hlava pátá: Nejvyšší kontrolní úřad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Hlava šestá: Česká národní banka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Hlava sedmá: Územní samospráva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Hlava osmá: Přechodná a závěrečná ustanovení</a:t>
            </a:r>
          </a:p>
        </p:txBody>
      </p:sp>
    </p:spTree>
    <p:extLst>
      <p:ext uri="{BB962C8B-B14F-4D97-AF65-F5344CB8AC3E}">
        <p14:creationId xmlns:p14="http://schemas.microsoft.com/office/powerpoint/2010/main" val="396312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800" b="1" dirty="0">
                <a:latin typeface="Calibri" panose="020F0502020204030204" pitchFamily="34" charset="0"/>
              </a:rPr>
              <a:t>Preambule ústavy </a:t>
            </a:r>
            <a:r>
              <a:rPr lang="cs-CZ" sz="4800" b="1" dirty="0" err="1">
                <a:latin typeface="Calibri" panose="020F0502020204030204" pitchFamily="34" charset="0"/>
              </a:rPr>
              <a:t>čr</a:t>
            </a:r>
            <a:endParaRPr lang="cs-CZ" sz="4800" b="1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168" y="547810"/>
            <a:ext cx="11990832" cy="4399504"/>
          </a:xfrm>
        </p:spPr>
        <p:txBody>
          <a:bodyPr>
            <a:noAutofit/>
          </a:bodyPr>
          <a:lstStyle/>
          <a:p>
            <a:r>
              <a:rPr lang="cs-CZ" sz="2200" b="0" dirty="0">
                <a:latin typeface="Calibri" panose="020F0502020204030204" pitchFamily="34" charset="0"/>
              </a:rPr>
              <a:t>My, občané České republiky v Čechách, na Moravě a ve Slezsku,</a:t>
            </a:r>
            <a:br>
              <a:rPr lang="cs-CZ" sz="2200" dirty="0">
                <a:latin typeface="Calibri" panose="020F0502020204030204" pitchFamily="34" charset="0"/>
              </a:rPr>
            </a:br>
            <a:r>
              <a:rPr lang="cs-CZ" sz="2200" b="0" dirty="0">
                <a:latin typeface="Calibri" panose="020F0502020204030204" pitchFamily="34" charset="0"/>
              </a:rPr>
              <a:t>v čase obnovy samostatného českého státu,</a:t>
            </a:r>
            <a:br>
              <a:rPr lang="cs-CZ" sz="2200" dirty="0">
                <a:latin typeface="Calibri" panose="020F0502020204030204" pitchFamily="34" charset="0"/>
              </a:rPr>
            </a:br>
            <a:r>
              <a:rPr lang="cs-CZ" sz="2200" b="0" dirty="0">
                <a:latin typeface="Calibri" panose="020F0502020204030204" pitchFamily="34" charset="0"/>
              </a:rPr>
              <a:t>věrni všem dobrým tradicím dávné státnosti zemí Koruny české i státnosti československé,</a:t>
            </a:r>
            <a:br>
              <a:rPr lang="cs-CZ" sz="2200" dirty="0">
                <a:latin typeface="Calibri" panose="020F0502020204030204" pitchFamily="34" charset="0"/>
              </a:rPr>
            </a:br>
            <a:r>
              <a:rPr lang="cs-CZ" sz="2200" b="0" dirty="0">
                <a:latin typeface="Calibri" panose="020F0502020204030204" pitchFamily="34" charset="0"/>
              </a:rPr>
              <a:t>odhodláni budovat, chránit a rozvíjet Českou republiku</a:t>
            </a:r>
            <a:br>
              <a:rPr lang="cs-CZ" sz="2200" dirty="0">
                <a:latin typeface="Calibri" panose="020F0502020204030204" pitchFamily="34" charset="0"/>
              </a:rPr>
            </a:br>
            <a:r>
              <a:rPr lang="cs-CZ" sz="2200" b="0" dirty="0">
                <a:latin typeface="Calibri" panose="020F0502020204030204" pitchFamily="34" charset="0"/>
              </a:rPr>
              <a:t>v duchu nedotknutelných hodnot lidské důstojnosti a svobody</a:t>
            </a:r>
            <a:br>
              <a:rPr lang="cs-CZ" sz="2200" dirty="0">
                <a:latin typeface="Calibri" panose="020F0502020204030204" pitchFamily="34" charset="0"/>
              </a:rPr>
            </a:br>
            <a:r>
              <a:rPr lang="cs-CZ" sz="2200" b="0" dirty="0">
                <a:latin typeface="Calibri" panose="020F0502020204030204" pitchFamily="34" charset="0"/>
              </a:rPr>
              <a:t>jako vlast rovnoprávných, svobodných občanů,</a:t>
            </a:r>
            <a:br>
              <a:rPr lang="cs-CZ" sz="2200" dirty="0">
                <a:latin typeface="Calibri" panose="020F0502020204030204" pitchFamily="34" charset="0"/>
              </a:rPr>
            </a:br>
            <a:r>
              <a:rPr lang="cs-CZ" sz="2200" b="0" dirty="0">
                <a:latin typeface="Calibri" panose="020F0502020204030204" pitchFamily="34" charset="0"/>
              </a:rPr>
              <a:t>kteří jsou si vědomi svých povinností vůči druhým a zodpovědnosti vůči celku,</a:t>
            </a:r>
            <a:br>
              <a:rPr lang="cs-CZ" sz="2200" dirty="0">
                <a:latin typeface="Calibri" panose="020F0502020204030204" pitchFamily="34" charset="0"/>
              </a:rPr>
            </a:br>
            <a:r>
              <a:rPr lang="cs-CZ" sz="2200" b="0" dirty="0">
                <a:latin typeface="Calibri" panose="020F0502020204030204" pitchFamily="34" charset="0"/>
              </a:rPr>
              <a:t>jako svobodný a demokratický stát, založený na úctě k lidským právům a na zásadách občanské společnosti,</a:t>
            </a:r>
            <a:br>
              <a:rPr lang="cs-CZ" sz="2200" dirty="0">
                <a:latin typeface="Calibri" panose="020F0502020204030204" pitchFamily="34" charset="0"/>
              </a:rPr>
            </a:br>
            <a:r>
              <a:rPr lang="cs-CZ" sz="2200" b="0" dirty="0">
                <a:latin typeface="Calibri" panose="020F0502020204030204" pitchFamily="34" charset="0"/>
              </a:rPr>
              <a:t>jako součást rodiny evropských a světových demokracií,</a:t>
            </a:r>
            <a:br>
              <a:rPr lang="cs-CZ" sz="2200" dirty="0">
                <a:latin typeface="Calibri" panose="020F0502020204030204" pitchFamily="34" charset="0"/>
              </a:rPr>
            </a:br>
            <a:r>
              <a:rPr lang="cs-CZ" sz="2200" b="0" dirty="0">
                <a:latin typeface="Calibri" panose="020F0502020204030204" pitchFamily="34" charset="0"/>
              </a:rPr>
              <a:t>odhodláni společně střežit a rozvíjet zděděné přírodní a kulturní, hmotné a duchovní bohatství,</a:t>
            </a:r>
            <a:br>
              <a:rPr lang="cs-CZ" sz="2200" dirty="0">
                <a:latin typeface="Calibri" panose="020F0502020204030204" pitchFamily="34" charset="0"/>
              </a:rPr>
            </a:br>
            <a:r>
              <a:rPr lang="cs-CZ" sz="2200" b="0" dirty="0">
                <a:latin typeface="Calibri" panose="020F0502020204030204" pitchFamily="34" charset="0"/>
              </a:rPr>
              <a:t>odhodláni řídit se všemi osvědčenými principy právního státu,</a:t>
            </a:r>
            <a:br>
              <a:rPr lang="cs-CZ" sz="2200" dirty="0">
                <a:latin typeface="Calibri" panose="020F0502020204030204" pitchFamily="34" charset="0"/>
              </a:rPr>
            </a:br>
            <a:r>
              <a:rPr lang="cs-CZ" sz="2200" b="0" dirty="0">
                <a:latin typeface="Calibri" panose="020F0502020204030204" pitchFamily="34" charset="0"/>
              </a:rPr>
              <a:t>prostřednictvím svých svobodně zvolených zástupců přijímáme tuto Ústavu České republiky</a:t>
            </a:r>
            <a:endParaRPr lang="cs-CZ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969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800" b="1" dirty="0">
                <a:latin typeface="Calibri" panose="020F0502020204030204" pitchFamily="34" charset="0"/>
              </a:rPr>
              <a:t>Úvodní ustanovení ústavy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365760"/>
            <a:ext cx="11917680" cy="4828032"/>
          </a:xfrm>
        </p:spPr>
        <p:txBody>
          <a:bodyPr>
            <a:noAutofit/>
          </a:bodyPr>
          <a:lstStyle/>
          <a:p>
            <a:r>
              <a:rPr lang="cs-CZ" dirty="0">
                <a:latin typeface="Calibri" panose="020F0502020204030204" pitchFamily="34" charset="0"/>
              </a:rPr>
              <a:t>Článek 1</a:t>
            </a:r>
            <a:br>
              <a:rPr lang="cs-CZ" dirty="0">
                <a:latin typeface="Calibri" panose="020F0502020204030204" pitchFamily="34" charset="0"/>
              </a:rPr>
            </a:br>
            <a:r>
              <a:rPr lang="cs-CZ" b="0" dirty="0">
                <a:latin typeface="Calibri" panose="020F0502020204030204" pitchFamily="34" charset="0"/>
              </a:rPr>
              <a:t>(1) Česká republika je svrchovaný, jednotný a demokratický právní stát založený na úctě k právům a svobodám člověka a občana.</a:t>
            </a:r>
            <a:br>
              <a:rPr lang="cs-CZ" dirty="0">
                <a:latin typeface="Calibri" panose="020F0502020204030204" pitchFamily="34" charset="0"/>
              </a:rPr>
            </a:br>
            <a:r>
              <a:rPr lang="cs-CZ" b="0" dirty="0">
                <a:latin typeface="Calibri" panose="020F0502020204030204" pitchFamily="34" charset="0"/>
              </a:rPr>
              <a:t>(2) Česká republika dodržuje závazky, které pro ni vyplývají z mezinárodního práva.</a:t>
            </a:r>
          </a:p>
          <a:p>
            <a:r>
              <a:rPr lang="cs-CZ" dirty="0">
                <a:latin typeface="Calibri" panose="020F0502020204030204" pitchFamily="34" charset="0"/>
              </a:rPr>
              <a:t>Článek 2</a:t>
            </a:r>
            <a:br>
              <a:rPr lang="cs-CZ" dirty="0">
                <a:latin typeface="Calibri" panose="020F0502020204030204" pitchFamily="34" charset="0"/>
              </a:rPr>
            </a:br>
            <a:r>
              <a:rPr lang="cs-CZ" b="0" dirty="0">
                <a:latin typeface="Calibri" panose="020F0502020204030204" pitchFamily="34" charset="0"/>
              </a:rPr>
              <a:t>(1) Lid je zdrojem veškeré státní moci; vykonává ji prostřednictvím orgánů moci zákonodárné, výkonné a soudní.</a:t>
            </a:r>
            <a:br>
              <a:rPr lang="cs-CZ" dirty="0">
                <a:latin typeface="Calibri" panose="020F0502020204030204" pitchFamily="34" charset="0"/>
              </a:rPr>
            </a:br>
            <a:r>
              <a:rPr lang="cs-CZ" b="0" dirty="0">
                <a:latin typeface="Calibri" panose="020F0502020204030204" pitchFamily="34" charset="0"/>
              </a:rPr>
              <a:t>(2) Ústavní zákon může stanovit, kdy lid vykonává státní moc přímo.</a:t>
            </a:r>
            <a:br>
              <a:rPr lang="cs-CZ" dirty="0">
                <a:latin typeface="Calibri" panose="020F0502020204030204" pitchFamily="34" charset="0"/>
              </a:rPr>
            </a:br>
            <a:r>
              <a:rPr lang="cs-CZ" b="0" dirty="0">
                <a:latin typeface="Calibri" panose="020F0502020204030204" pitchFamily="34" charset="0"/>
              </a:rPr>
              <a:t>(3) Státní moc slouží všem občanům a lze ji uplatňovat jen v případech, v mezích a způsoby, které stanoví zákon.</a:t>
            </a:r>
            <a:br>
              <a:rPr lang="cs-CZ" dirty="0">
                <a:latin typeface="Calibri" panose="020F0502020204030204" pitchFamily="34" charset="0"/>
              </a:rPr>
            </a:br>
            <a:r>
              <a:rPr lang="cs-CZ" b="0" dirty="0">
                <a:latin typeface="Calibri" panose="020F0502020204030204" pitchFamily="34" charset="0"/>
              </a:rPr>
              <a:t>(4) Každý občan může činit, co není zákonem zakázáno, a nikdo nesmí být nucen činit, co zákon neukládá.</a:t>
            </a:r>
          </a:p>
          <a:p>
            <a:r>
              <a:rPr lang="cs-CZ" dirty="0">
                <a:latin typeface="Calibri" panose="020F0502020204030204" pitchFamily="34" charset="0"/>
              </a:rPr>
              <a:t>Článek 9</a:t>
            </a:r>
            <a:br>
              <a:rPr lang="cs-CZ" dirty="0">
                <a:latin typeface="Calibri" panose="020F0502020204030204" pitchFamily="34" charset="0"/>
              </a:rPr>
            </a:br>
            <a:r>
              <a:rPr lang="cs-CZ" b="0" dirty="0">
                <a:latin typeface="Calibri" panose="020F0502020204030204" pitchFamily="34" charset="0"/>
              </a:rPr>
              <a:t>(1) Ústava může být doplňována či měněna pouze ústavními zákony.</a:t>
            </a:r>
            <a:br>
              <a:rPr lang="cs-CZ" dirty="0">
                <a:latin typeface="Calibri" panose="020F0502020204030204" pitchFamily="34" charset="0"/>
              </a:rPr>
            </a:br>
            <a:r>
              <a:rPr lang="cs-CZ" b="0" dirty="0">
                <a:latin typeface="Calibri" panose="020F0502020204030204" pitchFamily="34" charset="0"/>
              </a:rPr>
              <a:t>(2) Změna podstatných náležitostí demokratického právního státu je nepřípustná.</a:t>
            </a:r>
            <a:br>
              <a:rPr lang="cs-CZ" dirty="0">
                <a:latin typeface="Calibri" panose="020F0502020204030204" pitchFamily="34" charset="0"/>
              </a:rPr>
            </a:br>
            <a:r>
              <a:rPr lang="cs-CZ" b="0" dirty="0">
                <a:latin typeface="Calibri" panose="020F0502020204030204" pitchFamily="34" charset="0"/>
              </a:rPr>
              <a:t>(3) Výkladem právních norem nelze oprávnit odstranění nebo ohrožení základů demokratického státu.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422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800" b="1" dirty="0">
                <a:latin typeface="Calibri" panose="020F0502020204030204" pitchFamily="34" charset="0"/>
              </a:rPr>
              <a:t>ZÁKONODÁRNÁ MOC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201168"/>
            <a:ext cx="11142784" cy="50292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Bikameralismus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Imunita x indemnita poslanců a senátorů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Zákony x zákonná opatření; Výhrada zákona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Další významné pravomoci vedle legislativní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Vyslovování důvěry vládě (PS)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Interpelace vlády (PS)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Schvalování státního rozpočtu (PS)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Souhlas s ratifikací mezinárodních smluv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Vysílání ozbrojených sil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Jmenovací pravomoci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Vyjadřování k připravované evropské legislativě</a:t>
            </a: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44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800" b="1" dirty="0">
                <a:latin typeface="Calibri" panose="020F0502020204030204" pitchFamily="34" charset="0"/>
              </a:rPr>
              <a:t>VÝKONNÁ MOC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128016"/>
            <a:ext cx="11142784" cy="508406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Prezident republiky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Hlava státu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Např. jmenuje a odvolává předsedu a další členy vlády a přijímá jejich demisi, odvolává vládu a přijímá její demisi; jmenuje soudce ÚS, předsedu a místopředsedy NS, soudce, členy bankovní rady ČNB, suspenzivní veto, milost, amnestie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Kontrasignované x </a:t>
            </a:r>
            <a:r>
              <a:rPr lang="cs-CZ" sz="2400" dirty="0" err="1">
                <a:latin typeface="Calibri" panose="020F0502020204030204" pitchFamily="34" charset="0"/>
              </a:rPr>
              <a:t>nekontrasignované</a:t>
            </a:r>
            <a:r>
              <a:rPr lang="cs-CZ" sz="2400" dirty="0">
                <a:latin typeface="Calibri" panose="020F0502020204030204" pitchFamily="34" charset="0"/>
              </a:rPr>
              <a:t> pravomoci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Vláda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Vrcholný orgán výkonné moci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Ministerstva a jiné správní úřady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Státní zastupitelství</a:t>
            </a: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979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800" b="1" dirty="0">
                <a:latin typeface="Calibri" panose="020F0502020204030204" pitchFamily="34" charset="0"/>
              </a:rPr>
              <a:t>SOUDNÍ MOC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237744"/>
            <a:ext cx="11142784" cy="497433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Obecné soudy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Nezávislost a nestrannost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Okresní/obvodní soudy – Krajské soudy/Městský soud – Vrchní soudy – NS a NSS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Ústavní soud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15 soudců jmenovaných prezidentem republiky se souhlasem Senátu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„strážce ústavnosti“, „negativní zákonodárce“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Řízení o ústavních stížnostech, o návrzích na zrušení zákonů, o souladu mezinárodních smluv s ústavním pořádkem</a:t>
            </a:r>
          </a:p>
          <a:p>
            <a:pPr marL="800100" lvl="1" indent="-342900"/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168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800" b="1" dirty="0">
                <a:latin typeface="Calibri" panose="020F0502020204030204" pitchFamily="34" charset="0"/>
              </a:rPr>
              <a:t>Další součásti VEŘEJNÉ moci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329184"/>
            <a:ext cx="11142784" cy="488289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NEJVYŠŠÍ KONTROLNÍ ÚŘAD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Kontrola hospodaření se státním majetkem a plnění státního rozpočtu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ČESKÁ NÁRODNÍ BANKA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Péče o cenovou stabilitu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ÚZEMNÍ SAMOSPRÁVA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Kraje (= vyšší územně samosprávné celky) a obce</a:t>
            </a:r>
          </a:p>
          <a:p>
            <a:pPr marL="800100" lvl="1" indent="-342900"/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807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800" b="1" dirty="0">
                <a:latin typeface="Calibri" panose="020F0502020204030204" pitchFamily="34" charset="0"/>
              </a:rPr>
              <a:t>LISTINA ZÁKLADNÍCH PRÁV A SVOBOD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292608"/>
            <a:ext cx="11142784" cy="4919472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</a:rPr>
              <a:t>Preambule Listiny</a:t>
            </a:r>
          </a:p>
          <a:p>
            <a:r>
              <a:rPr lang="cs-CZ" sz="2400" dirty="0">
                <a:latin typeface="Calibri" panose="020F0502020204030204" pitchFamily="34" charset="0"/>
              </a:rPr>
              <a:t>Hlava první: Obecná ustanovení</a:t>
            </a:r>
          </a:p>
          <a:p>
            <a:r>
              <a:rPr lang="cs-CZ" sz="2400" dirty="0">
                <a:latin typeface="Calibri" panose="020F0502020204030204" pitchFamily="34" charset="0"/>
              </a:rPr>
              <a:t>Hlava druhá: Lidská práva a základní svobody (Základní lidská práva a svobody; Politická práva)</a:t>
            </a:r>
          </a:p>
          <a:p>
            <a:r>
              <a:rPr lang="cs-CZ" sz="2400" dirty="0">
                <a:latin typeface="Calibri" panose="020F0502020204030204" pitchFamily="34" charset="0"/>
              </a:rPr>
              <a:t>Hlava třetí: Práva národnostních a etnických menšin</a:t>
            </a:r>
          </a:p>
          <a:p>
            <a:r>
              <a:rPr lang="cs-CZ" sz="2400" dirty="0">
                <a:latin typeface="Calibri" panose="020F0502020204030204" pitchFamily="34" charset="0"/>
              </a:rPr>
              <a:t>Hlava čtvrtá: Hospodářská, sociální a kulturní práva</a:t>
            </a:r>
          </a:p>
          <a:p>
            <a:r>
              <a:rPr lang="cs-CZ" sz="2400" dirty="0">
                <a:latin typeface="Calibri" panose="020F0502020204030204" pitchFamily="34" charset="0"/>
              </a:rPr>
              <a:t>Hlava pátá: Právo na soudní a jinou právní ochranu</a:t>
            </a:r>
          </a:p>
          <a:p>
            <a:r>
              <a:rPr lang="cs-CZ" sz="2400" dirty="0">
                <a:latin typeface="Calibri" panose="020F0502020204030204" pitchFamily="34" charset="0"/>
              </a:rPr>
              <a:t>Hlava šestá: Ustanovení společná</a:t>
            </a:r>
          </a:p>
          <a:p>
            <a:pPr marL="800100" lvl="1" indent="-342900"/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342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Předmět a charakteristiky ústavního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Úprava základních vztahů ve státu: organizace státu a státní moci, vztahy státu a jednotlivců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Stabilita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Veřejnoprávní odvětví / základní rámec pro všechna odvětví soukromého i veřejného práva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„Prozařování“ </a:t>
            </a:r>
            <a:r>
              <a:rPr lang="cs-CZ" sz="2400" dirty="0" err="1">
                <a:latin typeface="Calibri" panose="020F0502020204030204" pitchFamily="34" charset="0"/>
              </a:rPr>
              <a:t>podústavním</a:t>
            </a:r>
            <a:r>
              <a:rPr lang="cs-CZ" sz="2400" dirty="0">
                <a:latin typeface="Calibri" panose="020F0502020204030204" pitchFamily="34" charset="0"/>
              </a:rPr>
              <a:t> právem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2 části: organické ústavní právo x úprava základních práv</a:t>
            </a:r>
          </a:p>
        </p:txBody>
      </p:sp>
    </p:spTree>
    <p:extLst>
      <p:ext uri="{BB962C8B-B14F-4D97-AF65-F5344CB8AC3E}">
        <p14:creationId xmlns:p14="http://schemas.microsoft.com/office/powerpoint/2010/main" val="1231198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Demokratický právní stát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</a:rPr>
              <a:t>„Liberální demokracie“, „ústavní demokracie“, „demokratický právní stát v materiálním slova smyslu“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cs-CZ" sz="2400" dirty="0">
                <a:latin typeface="Calibri" panose="020F0502020204030204" pitchFamily="34" charset="0"/>
              </a:rPr>
              <a:t>Právní stát </a:t>
            </a:r>
          </a:p>
          <a:p>
            <a:pPr marL="514350" indent="-514350">
              <a:buAutoNum type="arabicParenR"/>
            </a:pPr>
            <a:r>
              <a:rPr lang="cs-CZ" sz="2400" dirty="0">
                <a:latin typeface="Calibri" panose="020F0502020204030204" pitchFamily="34" charset="0"/>
              </a:rPr>
              <a:t>Dělba moci</a:t>
            </a:r>
          </a:p>
          <a:p>
            <a:pPr marL="514350" indent="-514350">
              <a:buAutoNum type="arabicParenR"/>
            </a:pPr>
            <a:r>
              <a:rPr lang="cs-CZ" sz="2400" dirty="0">
                <a:latin typeface="Calibri" panose="020F0502020204030204" pitchFamily="34" charset="0"/>
              </a:rPr>
              <a:t>Demokratický charakter státu</a:t>
            </a:r>
          </a:p>
          <a:p>
            <a:pPr marL="514350" indent="-514350">
              <a:buAutoNum type="arabicParenR"/>
            </a:pPr>
            <a:r>
              <a:rPr lang="cs-CZ" sz="2400" dirty="0">
                <a:latin typeface="Calibri" panose="020F0502020204030204" pitchFamily="34" charset="0"/>
              </a:rPr>
              <a:t>Ochrana základních práv a svobod</a:t>
            </a:r>
          </a:p>
        </p:txBody>
      </p:sp>
    </p:spTree>
    <p:extLst>
      <p:ext uri="{BB962C8B-B14F-4D97-AF65-F5344CB8AC3E}">
        <p14:creationId xmlns:p14="http://schemas.microsoft.com/office/powerpoint/2010/main" val="3302050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Právní stát (ve formálním slova smyslu)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Rule </a:t>
            </a:r>
            <a:r>
              <a:rPr lang="cs-CZ" dirty="0" err="1">
                <a:latin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</a:rPr>
              <a:t>law</a:t>
            </a:r>
            <a:r>
              <a:rPr lang="cs-CZ" dirty="0">
                <a:latin typeface="Calibri" panose="020F0502020204030204" pitchFamily="34" charset="0"/>
              </a:rPr>
              <a:t> x rule </a:t>
            </a:r>
            <a:r>
              <a:rPr lang="cs-CZ" dirty="0" err="1">
                <a:latin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</a:rPr>
              <a:t>men</a:t>
            </a:r>
            <a:r>
              <a:rPr lang="cs-CZ" dirty="0">
                <a:latin typeface="Calibri" panose="020F0502020204030204" pitchFamily="34" charset="0"/>
              </a:rPr>
              <a:t> (Aristoteles: Politika)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Právní stát ve formálním slova smyslu – </a:t>
            </a:r>
            <a:r>
              <a:rPr lang="cs-CZ" i="1" dirty="0">
                <a:latin typeface="Calibri" panose="020F0502020204030204" pitchFamily="34" charset="0"/>
              </a:rPr>
              <a:t>legalita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Požadavky:</a:t>
            </a:r>
          </a:p>
          <a:p>
            <a:pPr lvl="1"/>
            <a:r>
              <a:rPr lang="cs-CZ" dirty="0">
                <a:latin typeface="Calibri" panose="020F0502020204030204" pitchFamily="34" charset="0"/>
              </a:rPr>
              <a:t>Zásada </a:t>
            </a:r>
            <a:r>
              <a:rPr lang="cs-CZ" i="1" dirty="0" err="1">
                <a:latin typeface="Calibri" panose="020F0502020204030204" pitchFamily="34" charset="0"/>
              </a:rPr>
              <a:t>enumerativnosti</a:t>
            </a:r>
            <a:r>
              <a:rPr lang="cs-CZ" i="1" dirty="0">
                <a:latin typeface="Calibri" panose="020F0502020204030204" pitchFamily="34" charset="0"/>
              </a:rPr>
              <a:t> veřejnoprávních pretenzí</a:t>
            </a:r>
          </a:p>
          <a:p>
            <a:pPr lvl="1"/>
            <a:r>
              <a:rPr lang="cs-CZ" dirty="0">
                <a:latin typeface="Calibri" panose="020F0502020204030204" pitchFamily="34" charset="0"/>
              </a:rPr>
              <a:t>Zásada </a:t>
            </a:r>
            <a:r>
              <a:rPr lang="cs-CZ" i="1" dirty="0">
                <a:latin typeface="Calibri" panose="020F0502020204030204" pitchFamily="34" charset="0"/>
              </a:rPr>
              <a:t>legální licence </a:t>
            </a:r>
            <a:endParaRPr lang="cs-CZ" dirty="0">
              <a:latin typeface="Calibri" panose="020F0502020204030204" pitchFamily="34" charset="0"/>
            </a:endParaRPr>
          </a:p>
          <a:p>
            <a:pPr lvl="1"/>
            <a:r>
              <a:rPr lang="cs-CZ" dirty="0">
                <a:latin typeface="Calibri" panose="020F0502020204030204" pitchFamily="34" charset="0"/>
              </a:rPr>
              <a:t>Zákaz retroaktivity </a:t>
            </a:r>
            <a:r>
              <a:rPr lang="cs-CZ" i="1" dirty="0">
                <a:latin typeface="Calibri" panose="020F0502020204030204" pitchFamily="34" charset="0"/>
              </a:rPr>
              <a:t>(pravá x nepravá retroaktivita)</a:t>
            </a:r>
          </a:p>
          <a:p>
            <a:pPr lvl="1"/>
            <a:r>
              <a:rPr lang="cs-CZ" dirty="0">
                <a:latin typeface="Calibri" panose="020F0502020204030204" pitchFamily="34" charset="0"/>
              </a:rPr>
              <a:t>Veřejnost práva</a:t>
            </a:r>
          </a:p>
          <a:p>
            <a:pPr lvl="1"/>
            <a:r>
              <a:rPr lang="cs-CZ" dirty="0">
                <a:latin typeface="Calibri" panose="020F0502020204030204" pitchFamily="34" charset="0"/>
              </a:rPr>
              <a:t>Obecnost práva a rovnost před zákonem</a:t>
            </a:r>
          </a:p>
          <a:p>
            <a:pPr lvl="1"/>
            <a:r>
              <a:rPr lang="cs-CZ" dirty="0">
                <a:latin typeface="Calibri" panose="020F0502020204030204" pitchFamily="34" charset="0"/>
              </a:rPr>
              <a:t>Jasnost a určitost pravidel a princip právní jistoty</a:t>
            </a:r>
          </a:p>
          <a:p>
            <a:pPr lvl="1"/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>
                <a:latin typeface="Calibri" panose="020F0502020204030204" pitchFamily="34" charset="0"/>
              </a:rPr>
              <a:t>Konstitucionalismus</a:t>
            </a:r>
          </a:p>
        </p:txBody>
      </p:sp>
    </p:spTree>
    <p:extLst>
      <p:ext uri="{BB962C8B-B14F-4D97-AF65-F5344CB8AC3E}">
        <p14:creationId xmlns:p14="http://schemas.microsoft.com/office/powerpoint/2010/main" val="3121010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Dělba moci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Zákonodárná (legislativní) moc x výkonná moc (exekutiva) x soudní moc (justice)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Oddělenost složek moci: vymezení kompetencí, neslučitelnost funkcí, nezávislost soudnictví, výhrada zákona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Systém brzd a protivah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Horizontální x vertikální dělba moci</a:t>
            </a:r>
          </a:p>
        </p:txBody>
      </p:sp>
    </p:spTree>
    <p:extLst>
      <p:ext uri="{BB962C8B-B14F-4D97-AF65-F5344CB8AC3E}">
        <p14:creationId xmlns:p14="http://schemas.microsoft.com/office/powerpoint/2010/main" val="743875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800" b="1" dirty="0">
                <a:latin typeface="Calibri" panose="020F0502020204030204" pitchFamily="34" charset="0"/>
              </a:rPr>
              <a:t>Demokratický charakter státu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„Vláda lidu“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Přímá x nepřímá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Svobodná soutěž politických stran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Pluralismus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Sekularismus (≠ laický stát)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Militantní demokracie, obranyschopná demokracie, </a:t>
            </a:r>
            <a:r>
              <a:rPr lang="cs-CZ" sz="2400" i="1" dirty="0" err="1">
                <a:latin typeface="Calibri" panose="020F0502020204030204" pitchFamily="34" charset="0"/>
              </a:rPr>
              <a:t>self-defending</a:t>
            </a:r>
            <a:r>
              <a:rPr lang="cs-CZ" sz="2400" i="1" dirty="0">
                <a:latin typeface="Calibri" panose="020F0502020204030204" pitchFamily="34" charset="0"/>
              </a:rPr>
              <a:t> </a:t>
            </a:r>
            <a:r>
              <a:rPr lang="cs-CZ" sz="2400" i="1" dirty="0" err="1">
                <a:latin typeface="Calibri" panose="020F0502020204030204" pitchFamily="34" charset="0"/>
              </a:rPr>
              <a:t>democracy</a:t>
            </a:r>
            <a:endParaRPr lang="cs-CZ" sz="2400" i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08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800" b="1" dirty="0">
                <a:latin typeface="Calibri" panose="020F0502020204030204" pitchFamily="34" charset="0"/>
              </a:rPr>
              <a:t>Základní lidská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Autonomie jednotlivce, rovnost, lidská důstojnost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Úmluva o ochraně lidských práv a základních svobod (Evropský soud pro lidská práva)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Mezinárodní pakt o občanských a politických právech (1966); Mezinárodní pakt o hospodářských, sociálních a kulturních právech (1966)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Mezinárodní úmluva o odstranění všech forem rasové diskriminace (1965); Úmluva proti mučení a jinému krutému, nelidskému či ponižujícímu zacházení nebo trestání (1984); Úmluva o právním postavení uprchlíků (1951); Mezinárodní , Úmluva o odstranění všech forem diskriminace žen (1979); Úmluva o právech dítěte (1989)…</a:t>
            </a: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575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800" b="1" dirty="0">
                <a:latin typeface="Calibri" panose="020F0502020204030204" pitchFamily="34" charset="0"/>
              </a:rPr>
              <a:t>Pojem ústavy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i="1" dirty="0">
                <a:latin typeface="Calibri" panose="020F0502020204030204" pitchFamily="34" charset="0"/>
              </a:rPr>
              <a:t>Konstituce</a:t>
            </a:r>
            <a:r>
              <a:rPr lang="cs-CZ" sz="2400" dirty="0">
                <a:latin typeface="Calibri" panose="020F0502020204030204" pitchFamily="34" charset="0"/>
              </a:rPr>
              <a:t>, ustavující dokument státu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i="1" dirty="0">
                <a:latin typeface="Calibri" panose="020F0502020204030204" pitchFamily="34" charset="0"/>
              </a:rPr>
              <a:t>Lex superior </a:t>
            </a:r>
            <a:r>
              <a:rPr lang="cs-CZ" sz="2400" i="1" dirty="0" err="1">
                <a:latin typeface="Calibri" panose="020F0502020204030204" pitchFamily="34" charset="0"/>
              </a:rPr>
              <a:t>derogat</a:t>
            </a:r>
            <a:r>
              <a:rPr lang="cs-CZ" sz="2400" i="1" dirty="0">
                <a:latin typeface="Calibri" panose="020F0502020204030204" pitchFamily="34" charset="0"/>
              </a:rPr>
              <a:t> </a:t>
            </a:r>
            <a:r>
              <a:rPr lang="cs-CZ" sz="2400" i="1" dirty="0" err="1">
                <a:latin typeface="Calibri" panose="020F0502020204030204" pitchFamily="34" charset="0"/>
              </a:rPr>
              <a:t>inferiori</a:t>
            </a:r>
            <a:endParaRPr lang="cs-CZ" sz="2400" i="1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Ústava Virginie 1776, Ústava USA 1787, Deklarace práv člověka a občana 1789, Ústava Francie 1791;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Ústavy rigidní x flexibilní; psané x nepsané; </a:t>
            </a:r>
            <a:r>
              <a:rPr lang="cs-CZ" sz="2400" dirty="0" err="1">
                <a:latin typeface="Calibri" panose="020F0502020204030204" pitchFamily="34" charset="0"/>
              </a:rPr>
              <a:t>monolegální</a:t>
            </a:r>
            <a:r>
              <a:rPr lang="cs-CZ" sz="2400" dirty="0">
                <a:latin typeface="Calibri" panose="020F0502020204030204" pitchFamily="34" charset="0"/>
              </a:rPr>
              <a:t> x </a:t>
            </a:r>
            <a:r>
              <a:rPr lang="cs-CZ" sz="2400" dirty="0" err="1">
                <a:latin typeface="Calibri" panose="020F0502020204030204" pitchFamily="34" charset="0"/>
              </a:rPr>
              <a:t>polylegální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393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800" b="1" dirty="0">
                <a:latin typeface="Calibri" panose="020F0502020204030204" pitchFamily="34" charset="0"/>
              </a:rPr>
              <a:t>Ústavní pořádek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Ústava ČR (ústavní zákon č. 1/1993 Sb.)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Listina základních práv a svobod (ústavní zákon č. 2/1993 Sb.)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Další součásti</a:t>
            </a:r>
          </a:p>
          <a:p>
            <a:pPr lvl="1"/>
            <a:r>
              <a:rPr lang="cs-CZ" sz="2400" dirty="0">
                <a:latin typeface="Calibri" panose="020F0502020204030204" pitchFamily="34" charset="0"/>
              </a:rPr>
              <a:t>Zákon o zřízení vyšších územně samosprávných celků</a:t>
            </a:r>
          </a:p>
          <a:p>
            <a:pPr lvl="1"/>
            <a:r>
              <a:rPr lang="cs-CZ" sz="2400" dirty="0">
                <a:latin typeface="Calibri" panose="020F0502020204030204" pitchFamily="34" charset="0"/>
              </a:rPr>
              <a:t>Ústavní zákon o bezpečnosti ČR</a:t>
            </a:r>
          </a:p>
          <a:p>
            <a:pPr lvl="1"/>
            <a:r>
              <a:rPr lang="cs-CZ" sz="2400" dirty="0">
                <a:latin typeface="Calibri" panose="020F0502020204030204" pitchFamily="34" charset="0"/>
              </a:rPr>
              <a:t>ústavní zákony o hranicích ČR</a:t>
            </a:r>
          </a:p>
          <a:p>
            <a:pPr lvl="1"/>
            <a:r>
              <a:rPr lang="cs-CZ" sz="2400" dirty="0">
                <a:latin typeface="Calibri" panose="020F0502020204030204" pitchFamily="34" charset="0"/>
              </a:rPr>
              <a:t>historické ústavní zákony: novely ústavy, úprava rozpadu ČSFR, referendum o EU atp.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Mezinárodní lidskoprávní smlouvy (?)</a:t>
            </a:r>
          </a:p>
        </p:txBody>
      </p:sp>
    </p:spTree>
    <p:extLst>
      <p:ext uri="{BB962C8B-B14F-4D97-AF65-F5344CB8AC3E}">
        <p14:creationId xmlns:p14="http://schemas.microsoft.com/office/powerpoint/2010/main" val="3745797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443</TotalTime>
  <Words>1084</Words>
  <Application>Microsoft Office PowerPoint</Application>
  <PresentationFormat>Širokoúhlá obrazovka</PresentationFormat>
  <Paragraphs>120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Arial Black</vt:lpstr>
      <vt:lpstr>Calibri</vt:lpstr>
      <vt:lpstr>Základní</vt:lpstr>
      <vt:lpstr>Ústavní právo</vt:lpstr>
      <vt:lpstr>Předmět a charakteristiky ústavního práva</vt:lpstr>
      <vt:lpstr>Demokratický právní stát</vt:lpstr>
      <vt:lpstr>Právní stát (ve formálním slova smyslu)</vt:lpstr>
      <vt:lpstr>Dělba moci</vt:lpstr>
      <vt:lpstr>Demokratický charakter státu</vt:lpstr>
      <vt:lpstr>Základní lidská práva</vt:lpstr>
      <vt:lpstr>Pojem ústavy</vt:lpstr>
      <vt:lpstr>Ústavní pořádek ČR</vt:lpstr>
      <vt:lpstr>Struktura ústavy čr</vt:lpstr>
      <vt:lpstr>Preambule ústavy čr</vt:lpstr>
      <vt:lpstr>Úvodní ustanovení ústavy</vt:lpstr>
      <vt:lpstr>ZÁKONODÁRNÁ MOC</vt:lpstr>
      <vt:lpstr>VÝKONNÁ MOC</vt:lpstr>
      <vt:lpstr>SOUDNÍ MOC</vt:lpstr>
      <vt:lpstr>Další součásti VEŘEJNÉ moci</vt:lpstr>
      <vt:lpstr>LISTINA ZÁKLADNÍCH PRÁV A SVOBOD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Ústavní právo</dc:title>
  <dc:creator>Jan Chmel</dc:creator>
  <cp:lastModifiedBy>Jan Chmel</cp:lastModifiedBy>
  <cp:revision>19</cp:revision>
  <dcterms:created xsi:type="dcterms:W3CDTF">2018-11-11T14:50:13Z</dcterms:created>
  <dcterms:modified xsi:type="dcterms:W3CDTF">2021-10-18T17:15:48Z</dcterms:modified>
</cp:coreProperties>
</file>