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74" r:id="rId6"/>
    <p:sldId id="261" r:id="rId7"/>
    <p:sldId id="262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5" d="100"/>
          <a:sy n="65" d="100"/>
        </p:scale>
        <p:origin x="650" y="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Chmel" userId="e8ec0640dd5de382" providerId="LiveId" clId="{FE2DA40B-A8FC-4402-9460-9AE1E2AEAF2E}"/>
    <pc:docChg chg="custSel delSld modSld">
      <pc:chgData name="Jan Chmel" userId="e8ec0640dd5de382" providerId="LiveId" clId="{FE2DA40B-A8FC-4402-9460-9AE1E2AEAF2E}" dt="2020-10-16T19:45:05.957" v="6" actId="20577"/>
      <pc:docMkLst>
        <pc:docMk/>
      </pc:docMkLst>
      <pc:sldChg chg="modSp mod">
        <pc:chgData name="Jan Chmel" userId="e8ec0640dd5de382" providerId="LiveId" clId="{FE2DA40B-A8FC-4402-9460-9AE1E2AEAF2E}" dt="2020-10-16T19:45:05.957" v="6" actId="20577"/>
        <pc:sldMkLst>
          <pc:docMk/>
          <pc:sldMk cId="2987983955" sldId="256"/>
        </pc:sldMkLst>
        <pc:spChg chg="mod">
          <ac:chgData name="Jan Chmel" userId="e8ec0640dd5de382" providerId="LiveId" clId="{FE2DA40B-A8FC-4402-9460-9AE1E2AEAF2E}" dt="2020-10-16T19:45:05.957" v="6" actId="20577"/>
          <ac:spMkLst>
            <pc:docMk/>
            <pc:sldMk cId="2987983955" sldId="256"/>
            <ac:spMk id="4" creationId="{56698D8A-D7D7-4D47-BACF-CD0F41595627}"/>
          </ac:spMkLst>
        </pc:spChg>
      </pc:sldChg>
      <pc:sldChg chg="del">
        <pc:chgData name="Jan Chmel" userId="e8ec0640dd5de382" providerId="LiveId" clId="{FE2DA40B-A8FC-4402-9460-9AE1E2AEAF2E}" dt="2020-10-16T14:07:13.527" v="0" actId="47"/>
        <pc:sldMkLst>
          <pc:docMk/>
          <pc:sldMk cId="1231198327" sldId="25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1"/>
            <a:ext cx="103632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9144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1"/>
            <a:ext cx="103632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718"/>
            <a:ext cx="77216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16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5A9B657-1A02-452A-9660-F004242E58B6}" type="datetimeFigureOut">
              <a:rPr lang="cs-CZ" smtClean="0"/>
              <a:t>16.10.2020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11189124" y="5824644"/>
            <a:ext cx="131572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091721F-7C4B-4E43-9D25-C8C7E05FAE7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12001499" y="0"/>
            <a:ext cx="19050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001499" y="1371600"/>
            <a:ext cx="190501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EF9D8-0FAF-47C3-A58E-D27E3DC522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000" b="1" dirty="0">
                <a:latin typeface="Calibri" panose="020F0502020204030204" pitchFamily="34" charset="0"/>
              </a:rPr>
              <a:t>ZÁKLADNÍ PRÁVA A SVOBODY</a:t>
            </a:r>
            <a:br>
              <a:rPr lang="cs-CZ" sz="6000" b="1" dirty="0">
                <a:latin typeface="Calibri" panose="020F0502020204030204" pitchFamily="34" charset="0"/>
              </a:rPr>
            </a:br>
            <a:r>
              <a:rPr lang="cs-CZ" sz="6000" b="1" dirty="0">
                <a:latin typeface="Calibri" panose="020F0502020204030204" pitchFamily="34" charset="0"/>
              </a:rPr>
              <a:t>SPRÁVNÍ PRÁVO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382B2E1-534D-4704-A9D6-DE06DE61A4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22360" y="6024880"/>
            <a:ext cx="3078480" cy="462280"/>
          </a:xfrm>
        </p:spPr>
        <p:txBody>
          <a:bodyPr>
            <a:normAutofit/>
          </a:bodyPr>
          <a:lstStyle/>
          <a:p>
            <a:r>
              <a:rPr lang="cs-CZ" dirty="0">
                <a:latin typeface="Calibri" panose="020F0502020204030204" pitchFamily="34" charset="0"/>
              </a:rPr>
              <a:t>Jan Chmel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56698D8A-D7D7-4D47-BACF-CD0F41595627}"/>
              </a:ext>
            </a:extLst>
          </p:cNvPr>
          <p:cNvSpPr txBox="1">
            <a:spLocks/>
          </p:cNvSpPr>
          <p:nvPr/>
        </p:nvSpPr>
        <p:spPr>
          <a:xfrm>
            <a:off x="508001" y="6024880"/>
            <a:ext cx="3842059" cy="4622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Calibri" panose="020F0502020204030204" pitchFamily="34" charset="0"/>
              </a:rPr>
              <a:t>Úvod do studia práva FSV, 2020</a:t>
            </a:r>
          </a:p>
        </p:txBody>
      </p:sp>
    </p:spTree>
    <p:extLst>
      <p:ext uri="{BB962C8B-B14F-4D97-AF65-F5344CB8AC3E}">
        <p14:creationId xmlns:p14="http://schemas.microsoft.com/office/powerpoint/2010/main" val="2987983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Práva 3. generace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Např. </a:t>
            </a:r>
            <a:r>
              <a:rPr lang="cs-CZ" sz="2400" b="0" dirty="0">
                <a:latin typeface="Calibri" panose="020F0502020204030204" pitchFamily="34" charset="0"/>
              </a:rPr>
              <a:t>právo na zdravé životní prostředí; právo na přístup k informacím, ochrana osobních údajů</a:t>
            </a:r>
          </a:p>
        </p:txBody>
      </p:sp>
    </p:spTree>
    <p:extLst>
      <p:ext uri="{BB962C8B-B14F-4D97-AF65-F5344CB8AC3E}">
        <p14:creationId xmlns:p14="http://schemas.microsoft.com/office/powerpoint/2010/main" val="187342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Působení základních práv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Přímé x nepřímé působení (možnost dovolat se základních práv x </a:t>
            </a:r>
            <a:r>
              <a:rPr lang="cs-CZ" sz="2400" dirty="0" err="1">
                <a:latin typeface="Calibri" panose="020F0502020204030204" pitchFamily="34" charset="0"/>
              </a:rPr>
              <a:t>ústavněkonformní</a:t>
            </a:r>
            <a:r>
              <a:rPr lang="cs-CZ" sz="2400" dirty="0">
                <a:latin typeface="Calibri" panose="020F0502020204030204" pitchFamily="34" charset="0"/>
              </a:rPr>
              <a:t> výklad)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Vertikální x horizontální působení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Možnosti omezení základních práv: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Přímo Listinou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Zákonem za splnění podmínek listiny</a:t>
            </a:r>
          </a:p>
          <a:p>
            <a:pPr marL="1485900" lvl="2" indent="-342900"/>
            <a:r>
              <a:rPr lang="cs-CZ" sz="2200" b="0" dirty="0">
                <a:latin typeface="Calibri" panose="020F0502020204030204" pitchFamily="34" charset="0"/>
              </a:rPr>
              <a:t>test proporcionality x test racionality</a:t>
            </a:r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konfliktem s jiným základním právem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3267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Ochrana základních práv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Rozhodování obecných soudů ve věcech trestních a občanskoprávních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Správní soudnictví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Ústavní soud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Veřejný ochránce práv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ESLP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41428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Správní právo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Právo upravující činnost veřejné správy. Oblasti nespadající do moci zákonodárné a soudní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Veřejný zájem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Vztahy nadřízenosti a podřízenosti, hierarchie správních orgánů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Odlišnosti veřejné správy od soudnictví</a:t>
            </a:r>
            <a:r>
              <a:rPr lang="cs-CZ" sz="2400" b="0" dirty="0">
                <a:latin typeface="Calibri" panose="020F0502020204030204" pitchFamily="34" charset="0"/>
              </a:rPr>
              <a:t>: 1) chybí nezávislost; 2) vázanost podzákonným předpisy i interními normativními akty; 3) typické rozhodování ex offo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Státní správa x veřejná správa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Obecná x zvláštní část správního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Správní právo hmotné x procesní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1988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Správní právo procesní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Správní řád </a:t>
            </a:r>
            <a:r>
              <a:rPr lang="cs-CZ" sz="2400" b="0" dirty="0">
                <a:latin typeface="Calibri" panose="020F0502020204030204" pitchFamily="34" charset="0"/>
              </a:rPr>
              <a:t>(subsidiární povaha)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Formy správní činnosti: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Správní akty</a:t>
            </a:r>
          </a:p>
          <a:p>
            <a:pPr marL="800100" lvl="1" indent="-342900"/>
            <a:r>
              <a:rPr lang="cs-CZ" sz="2400" b="0" dirty="0">
                <a:latin typeface="Calibri" panose="020F0502020204030204" pitchFamily="34" charset="0"/>
              </a:rPr>
              <a:t>Faktické zásahy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Opatření obecné povahy</a:t>
            </a:r>
          </a:p>
          <a:p>
            <a:pPr marL="800100" lvl="1" indent="-342900"/>
            <a:r>
              <a:rPr lang="cs-CZ" sz="2400" b="0" dirty="0">
                <a:latin typeface="Calibri" panose="020F0502020204030204" pitchFamily="34" charset="0"/>
              </a:rPr>
              <a:t>Veřejnoprávní smlouvy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Nařízení a vyhlášky</a:t>
            </a:r>
          </a:p>
          <a:p>
            <a:pPr marL="800100" lvl="1" indent="-342900"/>
            <a:r>
              <a:rPr lang="cs-CZ" sz="2400" b="0" dirty="0">
                <a:latin typeface="Calibri" panose="020F0502020204030204" pitchFamily="34" charset="0"/>
              </a:rPr>
              <a:t>Vnitřní předpisy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Další formy (osvědčení, ověření, sdělení, posudky)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342900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23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Správní právo procesní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1" dirty="0">
                <a:latin typeface="Calibri" panose="020F0502020204030204" pitchFamily="34" charset="0"/>
              </a:rPr>
              <a:t>Některé obecné zásady: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výkon pravomocí na základě a v mezích zákona (správní uvážení, neurčité právní pojmy)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Zásada rovnosti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Ochrana právní jistoty a oprávněných očekávání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Princip proporcionality</a:t>
            </a:r>
          </a:p>
          <a:p>
            <a:pPr marL="800100" lvl="1" indent="-342900"/>
            <a:r>
              <a:rPr lang="cs-CZ" sz="2400" b="1" dirty="0">
                <a:latin typeface="Calibri" panose="020F0502020204030204" pitchFamily="34" charset="0"/>
              </a:rPr>
              <a:t>Zásada transparentnosti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Opravné prostředky podle správního řádu: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Řádné: Odvolání, rozklad, odpor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Mimořádné: Obnova řízení, přezkumné řízení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342900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342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803" y="5178893"/>
            <a:ext cx="11397949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Některé obory správního práva hmotného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Některé obory správního práva: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Stavební právo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Obecní a krajské zřízení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Nakládání s odpady, bankovnictví, ochrana osobních údajů, školské právo, pohřebnictví, ochrana osobních údajů, ochrana hospodářské soutěže, svobodný přístup k informacím, elektronická komunikace…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Správní trestání (zákon o odpovědnosti za přestupky a řízení o nich; zákon o některých přestupcích; další zákony z oblasti správního práva)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Související obory veřejného práva: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finanční právo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právo životního prostředí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právo sociálního zabezpečení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342900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7101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803" y="5178893"/>
            <a:ext cx="11397949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Správní soudnictví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Řízení o žalobách osob proti postupu </a:t>
            </a:r>
            <a:r>
              <a:rPr lang="cs-CZ" sz="2400">
                <a:latin typeface="Calibri" panose="020F0502020204030204" pitchFamily="34" charset="0"/>
              </a:rPr>
              <a:t>správních orgánů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2 stupně: krajské soudy a NSS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Žaloby: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Proti rozhodnutí správního orgánu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Na nečinnost správního orgánu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Proti nezákonnému zásahu správního orgánu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O zrušení opatření obecné povahy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Ve věcech volebních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pPr marL="342900" indent="-342900"/>
            <a:endParaRPr lang="cs-CZ" sz="240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800100" lvl="1" indent="-342900"/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012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ZÁKLADNÍ PRÁVA A SVOBODY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63108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Základní práva a svobody náležící každé lidské bytosti, základní prostor pro svobodnou seberealizaci jedince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Tradice katalogů: Bill </a:t>
            </a:r>
            <a:r>
              <a:rPr lang="cs-CZ" sz="2400" b="0" dirty="0" err="1">
                <a:latin typeface="Calibri" panose="020F0502020204030204" pitchFamily="34" charset="0"/>
              </a:rPr>
              <a:t>of</a:t>
            </a:r>
            <a:r>
              <a:rPr lang="cs-CZ" sz="2400" b="0" dirty="0">
                <a:latin typeface="Calibri" panose="020F0502020204030204" pitchFamily="34" charset="0"/>
              </a:rPr>
              <a:t> </a:t>
            </a:r>
            <a:r>
              <a:rPr lang="cs-CZ" sz="2400" b="0" dirty="0" err="1">
                <a:latin typeface="Calibri" panose="020F0502020204030204" pitchFamily="34" charset="0"/>
              </a:rPr>
              <a:t>Rights</a:t>
            </a:r>
            <a:r>
              <a:rPr lang="cs-CZ" sz="2400" b="0" dirty="0">
                <a:latin typeface="Calibri" panose="020F0502020204030204" pitchFamily="34" charset="0"/>
              </a:rPr>
              <a:t> 1689, Deklarace práv člověka a občana 1789, Úmluva o ochraně lidských práv a základních svobod 1950, Mezinárodní pakt o občanských a politických právech 1966, Mezinárodní pakt o hospodářských, sociálních a kulturních právech 1966, Listina základních práv a svobod – ústavní zákon č. 2/1993 Sb.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G. </a:t>
            </a:r>
            <a:r>
              <a:rPr lang="cs-CZ" sz="2400" b="0" dirty="0" err="1">
                <a:latin typeface="Calibri" panose="020F0502020204030204" pitchFamily="34" charset="0"/>
              </a:rPr>
              <a:t>Jellinek</a:t>
            </a:r>
            <a:r>
              <a:rPr lang="cs-CZ" sz="2400" b="0" dirty="0">
                <a:latin typeface="Calibri" panose="020F0502020204030204" pitchFamily="34" charset="0"/>
              </a:rPr>
              <a:t>: </a:t>
            </a:r>
            <a:r>
              <a:rPr lang="cs-CZ" sz="2400" dirty="0">
                <a:latin typeface="Calibri" panose="020F0502020204030204" pitchFamily="34" charset="0"/>
              </a:rPr>
              <a:t>Status </a:t>
            </a:r>
            <a:r>
              <a:rPr lang="cs-CZ" sz="2400" dirty="0" err="1">
                <a:latin typeface="Calibri" panose="020F0502020204030204" pitchFamily="34" charset="0"/>
              </a:rPr>
              <a:t>negativus</a:t>
            </a:r>
            <a:r>
              <a:rPr lang="cs-CZ" sz="2400" dirty="0">
                <a:latin typeface="Calibri" panose="020F0502020204030204" pitchFamily="34" charset="0"/>
              </a:rPr>
              <a:t> x status </a:t>
            </a:r>
            <a:r>
              <a:rPr lang="cs-CZ" sz="2400" dirty="0" err="1">
                <a:latin typeface="Calibri" panose="020F0502020204030204" pitchFamily="34" charset="0"/>
              </a:rPr>
              <a:t>activus</a:t>
            </a:r>
            <a:r>
              <a:rPr lang="cs-CZ" sz="2400" dirty="0">
                <a:latin typeface="Calibri" panose="020F0502020204030204" pitchFamily="34" charset="0"/>
              </a:rPr>
              <a:t> x status </a:t>
            </a:r>
            <a:r>
              <a:rPr lang="cs-CZ" sz="2400" dirty="0" err="1">
                <a:latin typeface="Calibri" panose="020F0502020204030204" pitchFamily="34" charset="0"/>
              </a:rPr>
              <a:t>pozitivus</a:t>
            </a:r>
            <a:endParaRPr lang="cs-CZ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Absolutní x relativní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Univerzalita (?)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589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ZÁKLADNÍ PRÁVA A SVOBODY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63108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Čl. 1 odst. 1 Listiny základních práv a svobod: </a:t>
            </a:r>
            <a:r>
              <a:rPr lang="cs-CZ" sz="2400" b="0" dirty="0">
                <a:latin typeface="Calibri" panose="020F0502020204030204" pitchFamily="34" charset="0"/>
              </a:rPr>
              <a:t>„Lidé jsou svobodní a rovní v důstojnosti i v právech. Základní práva a svobody jsou nezadatelné, nezcizitelné, nepromlčitelné a nezrušitelné.“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Svoboda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Zásada legální licence (obecná svoboda, autonomie vůle)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I. </a:t>
            </a:r>
            <a:r>
              <a:rPr lang="cs-CZ" sz="2400" dirty="0" err="1">
                <a:latin typeface="Calibri" panose="020F0502020204030204" pitchFamily="34" charset="0"/>
              </a:rPr>
              <a:t>Berlin</a:t>
            </a:r>
            <a:r>
              <a:rPr lang="cs-CZ" sz="2400" dirty="0">
                <a:latin typeface="Calibri" panose="020F0502020204030204" pitchFamily="34" charset="0"/>
              </a:rPr>
              <a:t>: pozitivní a negativní svoboda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Rovnost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Zákaz libovůle</a:t>
            </a:r>
          </a:p>
          <a:p>
            <a:pPr marL="800100" lvl="1" indent="-342900"/>
            <a:r>
              <a:rPr lang="cs-CZ" sz="2400" dirty="0">
                <a:latin typeface="Calibri" panose="020F0502020204030204" pitchFamily="34" charset="0"/>
              </a:rPr>
              <a:t>Zákaz diskriminace (diskriminace přímá x nepřímá)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Důstojnost</a:t>
            </a:r>
          </a:p>
        </p:txBody>
      </p:sp>
    </p:spTree>
    <p:extLst>
      <p:ext uri="{BB962C8B-B14F-4D97-AF65-F5344CB8AC3E}">
        <p14:creationId xmlns:p14="http://schemas.microsoft.com/office/powerpoint/2010/main" val="74124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Generace základních práv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547809"/>
            <a:ext cx="11142784" cy="463108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</a:rPr>
              <a:t>Občanská a politická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</a:rPr>
              <a:t>Hospodářská, sociální a kulturní práva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</a:rPr>
              <a:t>Práva 3. generace</a:t>
            </a:r>
          </a:p>
        </p:txBody>
      </p:sp>
    </p:spTree>
    <p:extLst>
      <p:ext uri="{BB962C8B-B14F-4D97-AF65-F5344CB8AC3E}">
        <p14:creationId xmlns:p14="http://schemas.microsoft.com/office/powerpoint/2010/main" val="3581691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800" b="1" dirty="0">
                <a:latin typeface="Calibri" panose="020F0502020204030204" pitchFamily="34" charset="0"/>
              </a:rPr>
              <a:t>LISTINA ZÁKLADNÍCH PRÁV A SVOBOD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955" y="292608"/>
            <a:ext cx="11142784" cy="4919472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Calibri" panose="020F0502020204030204" pitchFamily="34" charset="0"/>
              </a:rPr>
              <a:t>Preambule Listiny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první: Obecná ustanovení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druhá: Lidská práva a základní svobody (Základní lidská práva a svobody; Politická práva)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třetí: Práva národnostních a etnických menšin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čtvrtá: Hospodářská, sociální a kulturní práva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pátá: Právo na soudní a jinou právní ochranu</a:t>
            </a:r>
          </a:p>
          <a:p>
            <a:r>
              <a:rPr lang="cs-CZ" sz="2400" dirty="0">
                <a:latin typeface="Calibri" panose="020F0502020204030204" pitchFamily="34" charset="0"/>
              </a:rPr>
              <a:t>Hlava šestá: Ustanovení společná</a:t>
            </a:r>
          </a:p>
          <a:p>
            <a:pPr marL="800100" lvl="1" indent="-342900"/>
            <a:endParaRPr lang="cs-CZ" sz="2400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342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Občanská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Liberální práva 18. a 19. století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Zpravidla negativní povaha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</a:rPr>
              <a:t>Zejména</a:t>
            </a:r>
            <a:r>
              <a:rPr lang="cs-CZ" sz="2400" dirty="0">
                <a:latin typeface="Calibri" panose="020F0502020204030204" pitchFamily="34" charset="0"/>
              </a:rPr>
              <a:t> </a:t>
            </a:r>
            <a:r>
              <a:rPr lang="pt-BR" sz="2400" b="0" dirty="0">
                <a:latin typeface="Calibri" panose="020F0502020204030204" pitchFamily="34" charset="0"/>
              </a:rPr>
              <a:t>právo na život, zákaz mučení a nucené práce, osobní svoboda, právo na soukromé vlastnictví, svoboda pohybu a pobytu, svoboda svědomí, právo na soukromí, svoboda vyznání</a:t>
            </a:r>
            <a:endParaRPr lang="cs-CZ" sz="2400" b="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Čl. 11 LZPS: </a:t>
            </a:r>
          </a:p>
          <a:p>
            <a:pPr marL="274320" lvl="1" indent="0">
              <a:buNone/>
            </a:pPr>
            <a:r>
              <a:rPr lang="pt-BR" sz="2400" b="0" dirty="0">
                <a:latin typeface="Calibri" panose="020F0502020204030204" pitchFamily="34" charset="0"/>
              </a:rPr>
              <a:t>(1) Každý má právo vlastnit majetek. Vlastnické právo všech vlastníků má stejný zákonný obsah a ochranu. Dědění se zaručuje.</a:t>
            </a:r>
          </a:p>
          <a:p>
            <a:pPr marL="274320" lvl="1" indent="0">
              <a:buNone/>
            </a:pPr>
            <a:r>
              <a:rPr lang="pt-BR" sz="2400" b="0" dirty="0">
                <a:latin typeface="Calibri" panose="020F0502020204030204" pitchFamily="34" charset="0"/>
              </a:rPr>
              <a:t>(2) 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Republice.</a:t>
            </a:r>
          </a:p>
          <a:p>
            <a:pPr marL="274320" lvl="1" indent="0">
              <a:buNone/>
            </a:pPr>
            <a:r>
              <a:rPr lang="pt-BR" sz="2400" b="0" dirty="0">
                <a:latin typeface="Calibri" panose="020F0502020204030204" pitchFamily="34" charset="0"/>
              </a:rPr>
              <a:t>(3) Vlastnictví zavazuje. Nesmí být zneužito na újmu práv druhých anebo v rozporu se zákonem chráněnými obecnými zájmy. Jeho výkon nesmí poškozovat lidské zdraví, přírodu a životní prostředí nad míru stanovenou zákonem.</a:t>
            </a:r>
          </a:p>
          <a:p>
            <a:pPr marL="274320" lvl="1" indent="0">
              <a:buNone/>
            </a:pPr>
            <a:r>
              <a:rPr lang="pt-BR" sz="2400" b="0" dirty="0">
                <a:latin typeface="Calibri" panose="020F0502020204030204" pitchFamily="34" charset="0"/>
              </a:rPr>
              <a:t>(4) Vyvlastnění nebo nucené omezení vlastnického práva je možné ve veřejném zájmu, a to na základě zákona a za náhradu.</a:t>
            </a:r>
          </a:p>
          <a:p>
            <a:pPr marL="274320" lvl="1" indent="0">
              <a:buNone/>
            </a:pPr>
            <a:r>
              <a:rPr lang="pt-BR" sz="2400" b="0" dirty="0">
                <a:latin typeface="Calibri" panose="020F0502020204030204" pitchFamily="34" charset="0"/>
              </a:rPr>
              <a:t>(5) Daně a poplatky lze ukládat jen na základě zákona.</a:t>
            </a:r>
          </a:p>
        </p:txBody>
      </p:sp>
    </p:spTree>
    <p:extLst>
      <p:ext uri="{BB962C8B-B14F-4D97-AF65-F5344CB8AC3E}">
        <p14:creationId xmlns:p14="http://schemas.microsoft.com/office/powerpoint/2010/main" val="352306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POLITICKÁ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zejména </a:t>
            </a:r>
            <a:r>
              <a:rPr lang="cs-CZ" sz="2400" b="0" dirty="0">
                <a:latin typeface="Calibri" panose="020F0502020204030204" pitchFamily="34" charset="0"/>
              </a:rPr>
              <a:t>svoboda projevu, petiční právo, svoboda shromažďovací, spolčovací a všeobecné volební právo přímé, rovné a tajné.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Čl. 17 LZPS: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(1) Svoboda projevu a právo na informace jsou zaručeny.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(2) Každý má právo vyjadřovat své názory slovem, písmem, tiskem, obrazem nebo jiným způsobem, jakož i svobodně vyhledávat, přijímat a rozšiřovat ideje a informace bez ohledu na hranice státu.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(3) Cenzura je nepřípustná.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(4) Svobodu projevu a právo vyhledávat a šířit informace lze omezit zákonem, jde-li o opatření v demokratické společnosti nezbytná pro ochranu práv a svobod druhých, bezpečnost státu, veřejnou bezpečnost, ochranu veřejného zdraví a mravnosti.</a:t>
            </a:r>
          </a:p>
          <a:p>
            <a:pPr marL="274320" lvl="1" indent="0">
              <a:buNone/>
            </a:pPr>
            <a:r>
              <a:rPr lang="cs-CZ" sz="2400" b="0" dirty="0">
                <a:latin typeface="Calibri" panose="020F0502020204030204" pitchFamily="34" charset="0"/>
              </a:rPr>
              <a:t>(5) Státní orgány a orgány územní samosprávy jsou povinny přiměřeným způsobem poskytovat informace o své činnosti. Podmínky a provedení stanoví zákon.</a:t>
            </a:r>
          </a:p>
        </p:txBody>
      </p:sp>
    </p:spTree>
    <p:extLst>
      <p:ext uri="{BB962C8B-B14F-4D97-AF65-F5344CB8AC3E}">
        <p14:creationId xmlns:p14="http://schemas.microsoft.com/office/powerpoint/2010/main" val="791389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Hospodářská, sociální a kulturní 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zejména </a:t>
            </a:r>
            <a:r>
              <a:rPr lang="cs-CZ" sz="2400" b="0" dirty="0">
                <a:latin typeface="Calibri" panose="020F0502020204030204" pitchFamily="34" charset="0"/>
              </a:rPr>
              <a:t>právo na práci, stávku, odměnu za práci, přiměřené hmotné zabezpečení v nemoci a ve stáří, právo na zdravotní péči, právo na vzdělání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Čl. 41 LZPS: „Práv uvedených v čl. 26, čl. 27 odst. 4, čl. 28 až 31, čl. 32 odst. 1 a 3, čl. 33 a 35 Listiny je možno se domáhat pouze v mezích zákonů, které tato ustanovení provádějí.“</a:t>
            </a:r>
          </a:p>
          <a:p>
            <a:endParaRPr lang="cs-CZ" sz="24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3503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7C53C-C729-41DF-BCD0-37175F62B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4557" y="5178893"/>
            <a:ext cx="10240195" cy="870073"/>
          </a:xfrm>
        </p:spPr>
        <p:txBody>
          <a:bodyPr>
            <a:noAutofit/>
          </a:bodyPr>
          <a:lstStyle/>
          <a:p>
            <a:pPr algn="r"/>
            <a:r>
              <a:rPr lang="cs-CZ" sz="4000" b="1" dirty="0">
                <a:latin typeface="Calibri" panose="020F0502020204030204" pitchFamily="34" charset="0"/>
              </a:rPr>
              <a:t>Právo na spravedlivý proces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70AA609-C635-4BA1-95D2-C4DBE6BA7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02" y="233917"/>
            <a:ext cx="11456037" cy="528969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latin typeface="Calibri" panose="020F0502020204030204" pitchFamily="34" charset="0"/>
              </a:rPr>
              <a:t>zejména </a:t>
            </a:r>
            <a:r>
              <a:rPr lang="cs-CZ" sz="2400" b="0" dirty="0">
                <a:latin typeface="Calibri" panose="020F0502020204030204" pitchFamily="34" charset="0"/>
              </a:rPr>
              <a:t>právo na přístup k soudu, na právní pomoc, na zákonného soudce, na projednání věci nezávislým a nestranným soudem, na projednání věci v přiměřeném čase, na veřejné soudní řízení. Právo nevypovídat, presumpce neviny, právo na obhajobu, ne bis in idem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b="0" dirty="0">
                <a:latin typeface="Calibri" panose="020F0502020204030204" pitchFamily="34" charset="0"/>
              </a:rPr>
              <a:t>Čl. 6 Úmluvy o ochraně lidských práv a základních svobod</a:t>
            </a:r>
          </a:p>
        </p:txBody>
      </p:sp>
    </p:spTree>
    <p:extLst>
      <p:ext uri="{BB962C8B-B14F-4D97-AF65-F5344CB8AC3E}">
        <p14:creationId xmlns:p14="http://schemas.microsoft.com/office/powerpoint/2010/main" val="411277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2593</TotalTime>
  <Words>1143</Words>
  <Application>Microsoft Office PowerPoint</Application>
  <PresentationFormat>Širokoúhlá obrazovka</PresentationFormat>
  <Paragraphs>137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Calibri</vt:lpstr>
      <vt:lpstr>Základní</vt:lpstr>
      <vt:lpstr>ZÁKLADNÍ PRÁVA A SVOBODY SPRÁVNÍ PRÁVO</vt:lpstr>
      <vt:lpstr>ZÁKLADNÍ PRÁVA A SVOBODY</vt:lpstr>
      <vt:lpstr>ZÁKLADNÍ PRÁVA A SVOBODY</vt:lpstr>
      <vt:lpstr>Generace základních práv</vt:lpstr>
      <vt:lpstr>LISTINA ZÁKLADNÍCH PRÁV A SVOBOD</vt:lpstr>
      <vt:lpstr>Občanská práva</vt:lpstr>
      <vt:lpstr>POLITICKÁ práva</vt:lpstr>
      <vt:lpstr>Hospodářská, sociální a kulturní práva</vt:lpstr>
      <vt:lpstr>Právo na spravedlivý proces</vt:lpstr>
      <vt:lpstr>Práva 3. generace</vt:lpstr>
      <vt:lpstr>Působení základních práv</vt:lpstr>
      <vt:lpstr>Ochrana základních práv</vt:lpstr>
      <vt:lpstr>Správní právo</vt:lpstr>
      <vt:lpstr>Správní právo procesní</vt:lpstr>
      <vt:lpstr>Správní právo procesní</vt:lpstr>
      <vt:lpstr>Některé obory správního práva hmotného</vt:lpstr>
      <vt:lpstr>Správní soudnictví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Ústavní právo</dc:title>
  <dc:creator>Jan Chmel</dc:creator>
  <cp:lastModifiedBy>Jan Chmel</cp:lastModifiedBy>
  <cp:revision>30</cp:revision>
  <dcterms:created xsi:type="dcterms:W3CDTF">2018-11-11T14:50:13Z</dcterms:created>
  <dcterms:modified xsi:type="dcterms:W3CDTF">2020-10-16T19:45:25Z</dcterms:modified>
</cp:coreProperties>
</file>