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94" r:id="rId2"/>
    <p:sldId id="295" r:id="rId3"/>
    <p:sldId id="296" r:id="rId4"/>
    <p:sldId id="297" r:id="rId5"/>
    <p:sldId id="256" r:id="rId6"/>
    <p:sldId id="281" r:id="rId7"/>
    <p:sldId id="282" r:id="rId8"/>
    <p:sldId id="284" r:id="rId9"/>
    <p:sldId id="285" r:id="rId10"/>
    <p:sldId id="283" r:id="rId11"/>
    <p:sldId id="286" r:id="rId12"/>
    <p:sldId id="288" r:id="rId13"/>
    <p:sldId id="287" r:id="rId14"/>
    <p:sldId id="289" r:id="rId15"/>
    <p:sldId id="290" r:id="rId16"/>
    <p:sldId id="291" r:id="rId17"/>
    <p:sldId id="292" r:id="rId18"/>
    <p:sldId id="29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DD1635-48D5-4D04-9E66-ED3A7935CDB2}" v="2" dt="2021-12-06T17:54:45.1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37" autoAdjust="0"/>
    <p:restoredTop sz="94660"/>
  </p:normalViewPr>
  <p:slideViewPr>
    <p:cSldViewPr snapToGrid="0">
      <p:cViewPr varScale="1">
        <p:scale>
          <a:sx n="65" d="100"/>
          <a:sy n="65" d="100"/>
        </p:scale>
        <p:origin x="78" y="52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 Chmel" userId="e8ec0640dd5de382" providerId="LiveId" clId="{AFDD1635-48D5-4D04-9E66-ED3A7935CDB2}"/>
    <pc:docChg chg="custSel addSld delSld modSld">
      <pc:chgData name="Jan Chmel" userId="e8ec0640dd5de382" providerId="LiveId" clId="{AFDD1635-48D5-4D04-9E66-ED3A7935CDB2}" dt="2021-12-06T17:54:45.181" v="11"/>
      <pc:docMkLst>
        <pc:docMk/>
      </pc:docMkLst>
      <pc:sldChg chg="modSp mod">
        <pc:chgData name="Jan Chmel" userId="e8ec0640dd5de382" providerId="LiveId" clId="{AFDD1635-48D5-4D04-9E66-ED3A7935CDB2}" dt="2021-12-06T17:27:31.705" v="5" actId="20577"/>
        <pc:sldMkLst>
          <pc:docMk/>
          <pc:sldMk cId="2987983955" sldId="256"/>
        </pc:sldMkLst>
        <pc:spChg chg="mod">
          <ac:chgData name="Jan Chmel" userId="e8ec0640dd5de382" providerId="LiveId" clId="{AFDD1635-48D5-4D04-9E66-ED3A7935CDB2}" dt="2021-12-06T17:27:31.705" v="5" actId="20577"/>
          <ac:spMkLst>
            <pc:docMk/>
            <pc:sldMk cId="2987983955" sldId="256"/>
            <ac:spMk id="4" creationId="{56698D8A-D7D7-4D47-BACF-CD0F41595627}"/>
          </ac:spMkLst>
        </pc:spChg>
      </pc:sldChg>
      <pc:sldChg chg="del">
        <pc:chgData name="Jan Chmel" userId="e8ec0640dd5de382" providerId="LiveId" clId="{AFDD1635-48D5-4D04-9E66-ED3A7935CDB2}" dt="2021-12-06T17:30:12.560" v="6" actId="2696"/>
        <pc:sldMkLst>
          <pc:docMk/>
          <pc:sldMk cId="1813156552" sldId="292"/>
        </pc:sldMkLst>
      </pc:sldChg>
      <pc:sldChg chg="add">
        <pc:chgData name="Jan Chmel" userId="e8ec0640dd5de382" providerId="LiveId" clId="{AFDD1635-48D5-4D04-9E66-ED3A7935CDB2}" dt="2021-12-06T17:30:23.472" v="7"/>
        <pc:sldMkLst>
          <pc:docMk/>
          <pc:sldMk cId="4260085661" sldId="292"/>
        </pc:sldMkLst>
      </pc:sldChg>
      <pc:sldChg chg="del">
        <pc:chgData name="Jan Chmel" userId="e8ec0640dd5de382" providerId="LiveId" clId="{AFDD1635-48D5-4D04-9E66-ED3A7935CDB2}" dt="2021-12-06T17:30:12.560" v="6" actId="2696"/>
        <pc:sldMkLst>
          <pc:docMk/>
          <pc:sldMk cId="218206963" sldId="293"/>
        </pc:sldMkLst>
      </pc:sldChg>
      <pc:sldChg chg="add">
        <pc:chgData name="Jan Chmel" userId="e8ec0640dd5de382" providerId="LiveId" clId="{AFDD1635-48D5-4D04-9E66-ED3A7935CDB2}" dt="2021-12-06T17:30:23.472" v="7"/>
        <pc:sldMkLst>
          <pc:docMk/>
          <pc:sldMk cId="1077359001" sldId="293"/>
        </pc:sldMkLst>
      </pc:sldChg>
      <pc:sldChg chg="add">
        <pc:chgData name="Jan Chmel" userId="e8ec0640dd5de382" providerId="LiveId" clId="{AFDD1635-48D5-4D04-9E66-ED3A7935CDB2}" dt="2021-12-06T17:54:45.181" v="11"/>
        <pc:sldMkLst>
          <pc:docMk/>
          <pc:sldMk cId="2056319686" sldId="294"/>
        </pc:sldMkLst>
      </pc:sldChg>
      <pc:sldChg chg="add del">
        <pc:chgData name="Jan Chmel" userId="e8ec0640dd5de382" providerId="LiveId" clId="{AFDD1635-48D5-4D04-9E66-ED3A7935CDB2}" dt="2021-12-06T17:42:45.020" v="9" actId="47"/>
        <pc:sldMkLst>
          <pc:docMk/>
          <pc:sldMk cId="2805018500" sldId="294"/>
        </pc:sldMkLst>
      </pc:sldChg>
      <pc:sldChg chg="del">
        <pc:chgData name="Jan Chmel" userId="e8ec0640dd5de382" providerId="LiveId" clId="{AFDD1635-48D5-4D04-9E66-ED3A7935CDB2}" dt="2021-12-06T17:30:12.560" v="6" actId="2696"/>
        <pc:sldMkLst>
          <pc:docMk/>
          <pc:sldMk cId="4001738043" sldId="294"/>
        </pc:sldMkLst>
      </pc:sldChg>
      <pc:sldChg chg="add">
        <pc:chgData name="Jan Chmel" userId="e8ec0640dd5de382" providerId="LiveId" clId="{AFDD1635-48D5-4D04-9E66-ED3A7935CDB2}" dt="2021-12-06T17:54:45.181" v="11"/>
        <pc:sldMkLst>
          <pc:docMk/>
          <pc:sldMk cId="2654768052" sldId="295"/>
        </pc:sldMkLst>
      </pc:sldChg>
      <pc:sldChg chg="del">
        <pc:chgData name="Jan Chmel" userId="e8ec0640dd5de382" providerId="LiveId" clId="{AFDD1635-48D5-4D04-9E66-ED3A7935CDB2}" dt="2021-12-06T17:30:12.560" v="6" actId="2696"/>
        <pc:sldMkLst>
          <pc:docMk/>
          <pc:sldMk cId="3267353461" sldId="295"/>
        </pc:sldMkLst>
      </pc:sldChg>
      <pc:sldChg chg="add del">
        <pc:chgData name="Jan Chmel" userId="e8ec0640dd5de382" providerId="LiveId" clId="{AFDD1635-48D5-4D04-9E66-ED3A7935CDB2}" dt="2021-12-06T17:42:39.776" v="8" actId="47"/>
        <pc:sldMkLst>
          <pc:docMk/>
          <pc:sldMk cId="3656212872" sldId="295"/>
        </pc:sldMkLst>
      </pc:sldChg>
      <pc:sldChg chg="del">
        <pc:chgData name="Jan Chmel" userId="e8ec0640dd5de382" providerId="LiveId" clId="{AFDD1635-48D5-4D04-9E66-ED3A7935CDB2}" dt="2021-12-06T17:30:12.560" v="6" actId="2696"/>
        <pc:sldMkLst>
          <pc:docMk/>
          <pc:sldMk cId="2610237198" sldId="296"/>
        </pc:sldMkLst>
      </pc:sldChg>
      <pc:sldChg chg="add del">
        <pc:chgData name="Jan Chmel" userId="e8ec0640dd5de382" providerId="LiveId" clId="{AFDD1635-48D5-4D04-9E66-ED3A7935CDB2}" dt="2021-12-06T17:42:55.959" v="10" actId="47"/>
        <pc:sldMkLst>
          <pc:docMk/>
          <pc:sldMk cId="2691039123" sldId="296"/>
        </pc:sldMkLst>
      </pc:sldChg>
      <pc:sldChg chg="add">
        <pc:chgData name="Jan Chmel" userId="e8ec0640dd5de382" providerId="LiveId" clId="{AFDD1635-48D5-4D04-9E66-ED3A7935CDB2}" dt="2021-12-06T17:54:45.181" v="11"/>
        <pc:sldMkLst>
          <pc:docMk/>
          <pc:sldMk cId="3579656968" sldId="296"/>
        </pc:sldMkLst>
      </pc:sldChg>
      <pc:sldChg chg="add">
        <pc:chgData name="Jan Chmel" userId="e8ec0640dd5de382" providerId="LiveId" clId="{AFDD1635-48D5-4D04-9E66-ED3A7935CDB2}" dt="2021-12-06T17:54:45.181" v="11"/>
        <pc:sldMkLst>
          <pc:docMk/>
          <pc:sldMk cId="1058278265" sldId="29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1"/>
            <a:ext cx="10363200" cy="4571999"/>
          </a:xfrm>
        </p:spPr>
        <p:txBody>
          <a:bodyPr anchor="ctr">
            <a:noAutofit/>
          </a:bodyPr>
          <a:lstStyle>
            <a:lvl1pPr>
              <a:lnSpc>
                <a:spcPct val="100000"/>
              </a:lnSpc>
              <a:defRPr sz="8800" spc="-80" baseline="0">
                <a:solidFill>
                  <a:schemeClr val="tx1"/>
                </a:solidFill>
              </a:defRPr>
            </a:lvl1pPr>
          </a:lstStyle>
          <a:p>
            <a:r>
              <a:rPr lang="cs-CZ"/>
              <a:t>Kliknutím lze upravit styl.</a:t>
            </a:r>
            <a:endParaRPr lang="en-US" dirty="0"/>
          </a:p>
        </p:txBody>
      </p:sp>
      <p:sp>
        <p:nvSpPr>
          <p:cNvPr id="3" name="Subtitle 2"/>
          <p:cNvSpPr>
            <a:spLocks noGrp="1"/>
          </p:cNvSpPr>
          <p:nvPr>
            <p:ph type="subTitle" idx="1"/>
          </p:nvPr>
        </p:nvSpPr>
        <p:spPr>
          <a:xfrm>
            <a:off x="609600" y="4800600"/>
            <a:ext cx="9144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45A9B657-1A02-452A-9660-F004242E58B6}" type="datetimeFigureOut">
              <a:rPr lang="cs-CZ" smtClean="0"/>
              <a:t>06.12.2021</a:t>
            </a:fld>
            <a:endParaRPr lang="cs-CZ"/>
          </a:p>
        </p:txBody>
      </p:sp>
      <p:sp>
        <p:nvSpPr>
          <p:cNvPr id="5" name="Footer Placeholder 4"/>
          <p:cNvSpPr>
            <a:spLocks noGrp="1"/>
          </p:cNvSpPr>
          <p:nvPr>
            <p:ph type="ftr" sz="quarter" idx="11"/>
          </p:nvPr>
        </p:nvSpPr>
        <p:spPr/>
        <p:txBody>
          <a:bodyPr/>
          <a:lstStyle/>
          <a:p>
            <a:endParaRPr lang="cs-CZ"/>
          </a:p>
        </p:txBody>
      </p:sp>
      <p:sp>
        <p:nvSpPr>
          <p:cNvPr id="9" name="Rectangle 8"/>
          <p:cNvSpPr/>
          <p:nvPr/>
        </p:nvSpPr>
        <p:spPr>
          <a:xfrm>
            <a:off x="12001499" y="4846320"/>
            <a:ext cx="190501"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2001499" y="0"/>
            <a:ext cx="190501"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C091721F-7C4B-4E43-9D25-C8C7E05FAE78}"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45A9B657-1A02-452A-9660-F004242E58B6}" type="datetimeFigureOut">
              <a:rPr lang="cs-CZ" smtClean="0"/>
              <a:t>06.12.2021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091721F-7C4B-4E43-9D25-C8C7E05FAE78}"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cs-CZ"/>
              <a:t>Kliknutím lze upravit styl.</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45A9B657-1A02-452A-9660-F004242E58B6}" type="datetimeFigureOut">
              <a:rPr lang="cs-CZ" smtClean="0"/>
              <a:t>06.12.2021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091721F-7C4B-4E43-9D25-C8C7E05FAE78}"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5A9B657-1A02-452A-9660-F004242E58B6}" type="datetimeFigureOut">
              <a:rPr lang="cs-CZ" smtClean="0"/>
              <a:t>06.12.2021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091721F-7C4B-4E43-9D25-C8C7E05FAE78}"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09600" y="1447801"/>
            <a:ext cx="10363200" cy="4321175"/>
          </a:xfrm>
        </p:spPr>
        <p:txBody>
          <a:bodyPr anchor="ctr">
            <a:noAutofit/>
          </a:bodyPr>
          <a:lstStyle>
            <a:lvl1pPr algn="l">
              <a:lnSpc>
                <a:spcPct val="100000"/>
              </a:lnSpc>
              <a:defRPr sz="8800" b="0" cap="all" spc="-80" baseline="0">
                <a:solidFill>
                  <a:schemeClr val="tx1"/>
                </a:solidFill>
              </a:defRPr>
            </a:lvl1pPr>
          </a:lstStyle>
          <a:p>
            <a:r>
              <a:rPr lang="cs-CZ"/>
              <a:t>Kliknutím lze upravit styl.</a:t>
            </a:r>
            <a:endParaRPr lang="en-US" dirty="0"/>
          </a:p>
        </p:txBody>
      </p:sp>
      <p:sp>
        <p:nvSpPr>
          <p:cNvPr id="3" name="Text Placeholder 2"/>
          <p:cNvSpPr>
            <a:spLocks noGrp="1"/>
          </p:cNvSpPr>
          <p:nvPr>
            <p:ph type="body" idx="1"/>
          </p:nvPr>
        </p:nvSpPr>
        <p:spPr>
          <a:xfrm>
            <a:off x="609600" y="228601"/>
            <a:ext cx="103632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7" name="Date Placeholder 6"/>
          <p:cNvSpPr>
            <a:spLocks noGrp="1"/>
          </p:cNvSpPr>
          <p:nvPr>
            <p:ph type="dt" sz="half" idx="10"/>
          </p:nvPr>
        </p:nvSpPr>
        <p:spPr/>
        <p:txBody>
          <a:bodyPr/>
          <a:lstStyle/>
          <a:p>
            <a:fld id="{45A9B657-1A02-452A-9660-F004242E58B6}" type="datetimeFigureOut">
              <a:rPr lang="cs-CZ" smtClean="0"/>
              <a:t>06.12.2021</a:t>
            </a:fld>
            <a:endParaRPr lang="cs-CZ"/>
          </a:p>
        </p:txBody>
      </p:sp>
      <p:sp>
        <p:nvSpPr>
          <p:cNvPr id="8" name="Slide Number Placeholder 7"/>
          <p:cNvSpPr>
            <a:spLocks noGrp="1"/>
          </p:cNvSpPr>
          <p:nvPr>
            <p:ph type="sldNum" sz="quarter" idx="11"/>
          </p:nvPr>
        </p:nvSpPr>
        <p:spPr/>
        <p:txBody>
          <a:bodyPr/>
          <a:lstStyle/>
          <a:p>
            <a:fld id="{C091721F-7C4B-4E43-9D25-C8C7E05FAE78}" type="slidenum">
              <a:rPr lang="cs-CZ" smtClean="0"/>
              <a:t>‹#›</a:t>
            </a:fld>
            <a:endParaRPr lang="cs-CZ"/>
          </a:p>
        </p:txBody>
      </p:sp>
      <p:sp>
        <p:nvSpPr>
          <p:cNvPr id="9" name="Footer Placeholder 8"/>
          <p:cNvSpPr>
            <a:spLocks noGrp="1"/>
          </p:cNvSpPr>
          <p:nvPr>
            <p:ph type="ftr" sz="quarter" idx="12"/>
          </p:nvPr>
        </p:nvSpPr>
        <p:spPr/>
        <p:txBody>
          <a:bodyPr/>
          <a:lstStyle/>
          <a:p>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sz="half" idx="1"/>
          </p:nvPr>
        </p:nvSpPr>
        <p:spPr>
          <a:xfrm>
            <a:off x="2174240" y="1574800"/>
            <a:ext cx="438912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786880" y="1574800"/>
            <a:ext cx="438912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5A9B657-1A02-452A-9660-F004242E58B6}" type="datetimeFigureOut">
              <a:rPr lang="cs-CZ" smtClean="0"/>
              <a:t>06.12.2021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C091721F-7C4B-4E43-9D25-C8C7E05FAE78}"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a:p>
        </p:txBody>
      </p:sp>
      <p:sp>
        <p:nvSpPr>
          <p:cNvPr id="3" name="Text Placeholder 2"/>
          <p:cNvSpPr>
            <a:spLocks noGrp="1"/>
          </p:cNvSpPr>
          <p:nvPr>
            <p:ph type="body" idx="1"/>
          </p:nvPr>
        </p:nvSpPr>
        <p:spPr>
          <a:xfrm>
            <a:off x="2170176" y="1572768"/>
            <a:ext cx="438912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2170176" y="2259366"/>
            <a:ext cx="438912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790944" y="1572768"/>
            <a:ext cx="438912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cs-CZ"/>
              <a:t>Kliknutím lze upravit styly předlohy textu.</a:t>
            </a:r>
          </a:p>
        </p:txBody>
      </p:sp>
      <p:sp>
        <p:nvSpPr>
          <p:cNvPr id="6" name="Content Placeholder 5"/>
          <p:cNvSpPr>
            <a:spLocks noGrp="1"/>
          </p:cNvSpPr>
          <p:nvPr>
            <p:ph sz="quarter" idx="4"/>
          </p:nvPr>
        </p:nvSpPr>
        <p:spPr>
          <a:xfrm>
            <a:off x="6790944" y="2259366"/>
            <a:ext cx="438912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5A9B657-1A02-452A-9660-F004242E58B6}" type="datetimeFigureOut">
              <a:rPr lang="cs-CZ" smtClean="0"/>
              <a:t>06.12.2021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C091721F-7C4B-4E43-9D25-C8C7E05FAE78}"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Date Placeholder 2"/>
          <p:cNvSpPr>
            <a:spLocks noGrp="1"/>
          </p:cNvSpPr>
          <p:nvPr>
            <p:ph type="dt" sz="half" idx="10"/>
          </p:nvPr>
        </p:nvSpPr>
        <p:spPr/>
        <p:txBody>
          <a:bodyPr/>
          <a:lstStyle/>
          <a:p>
            <a:fld id="{45A9B657-1A02-452A-9660-F004242E58B6}" type="datetimeFigureOut">
              <a:rPr lang="cs-CZ" smtClean="0"/>
              <a:t>06.12.2021</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C091721F-7C4B-4E43-9D25-C8C7E05FAE78}"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A9B657-1A02-452A-9660-F004242E58B6}" type="datetimeFigureOut">
              <a:rPr lang="cs-CZ" smtClean="0"/>
              <a:t>06.12.2021</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C091721F-7C4B-4E43-9D25-C8C7E05FAE78}"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3" name="Content Placeholder 2"/>
          <p:cNvSpPr>
            <a:spLocks noGrp="1"/>
          </p:cNvSpPr>
          <p:nvPr>
            <p:ph idx="1"/>
          </p:nvPr>
        </p:nvSpPr>
        <p:spPr>
          <a:xfrm>
            <a:off x="4766733" y="1600200"/>
            <a:ext cx="6815667"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09601" y="1600200"/>
            <a:ext cx="4011084"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45A9B657-1A02-452A-9660-F004242E58B6}" type="datetimeFigureOut">
              <a:rPr lang="cs-CZ" smtClean="0"/>
              <a:t>06.12.2021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C091721F-7C4B-4E43-9D25-C8C7E05FAE78}" type="slidenum">
              <a:rPr lang="cs-CZ" smtClean="0"/>
              <a:t>‹#›</a:t>
            </a:fld>
            <a:endParaRPr lang="cs-CZ"/>
          </a:p>
        </p:txBody>
      </p:sp>
      <p:sp>
        <p:nvSpPr>
          <p:cNvPr id="8" name="Title 7"/>
          <p:cNvSpPr>
            <a:spLocks noGrp="1"/>
          </p:cNvSpPr>
          <p:nvPr>
            <p:ph type="title"/>
          </p:nvPr>
        </p:nvSpPr>
        <p:spPr/>
        <p:txBody>
          <a:bodyPr/>
          <a:lstStyle/>
          <a:p>
            <a:r>
              <a:rPr lang="cs-CZ"/>
              <a:t>Kliknutím lze upravit styl.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Rectangle 8"/>
          <p:cNvSpPr/>
          <p:nvPr/>
        </p:nvSpPr>
        <p:spPr>
          <a:xfrm>
            <a:off x="12001499" y="4846320"/>
            <a:ext cx="190501"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12001169"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a:p>
        </p:txBody>
      </p:sp>
      <p:sp>
        <p:nvSpPr>
          <p:cNvPr id="4" name="Text Placeholder 3"/>
          <p:cNvSpPr>
            <a:spLocks noGrp="1"/>
          </p:cNvSpPr>
          <p:nvPr>
            <p:ph type="body" sz="half" idx="2"/>
          </p:nvPr>
        </p:nvSpPr>
        <p:spPr>
          <a:xfrm>
            <a:off x="609600" y="5715000"/>
            <a:ext cx="108712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45A9B657-1A02-452A-9660-F004242E58B6}" type="datetimeFigureOut">
              <a:rPr lang="cs-CZ" smtClean="0"/>
              <a:t>06.12.2021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C091721F-7C4B-4E43-9D25-C8C7E05FAE78}" type="slidenum">
              <a:rPr lang="cs-CZ" smtClean="0"/>
              <a:t>‹#›</a:t>
            </a:fld>
            <a:endParaRPr lang="cs-CZ"/>
          </a:p>
        </p:txBody>
      </p:sp>
      <p:sp>
        <p:nvSpPr>
          <p:cNvPr id="8" name="Title 7"/>
          <p:cNvSpPr>
            <a:spLocks noGrp="1"/>
          </p:cNvSpPr>
          <p:nvPr>
            <p:ph type="title"/>
          </p:nvPr>
        </p:nvSpPr>
        <p:spPr>
          <a:xfrm>
            <a:off x="609600" y="4953000"/>
            <a:ext cx="10871200" cy="762000"/>
          </a:xfrm>
        </p:spPr>
        <p:txBody>
          <a:bodyPr anchor="t">
            <a:normAutofit/>
          </a:bodyPr>
          <a:lstStyle>
            <a:lvl1pPr>
              <a:defRPr sz="3200"/>
            </a:lvl1pPr>
          </a:lstStyle>
          <a:p>
            <a:r>
              <a:rPr lang="cs-CZ"/>
              <a:t>Kliknutím lze upravit styl.</a:t>
            </a:r>
            <a:endParaRPr lang="en-US" dirty="0"/>
          </a:p>
        </p:txBody>
      </p:sp>
      <p:sp>
        <p:nvSpPr>
          <p:cNvPr id="10" name="Rectangle 9"/>
          <p:cNvSpPr/>
          <p:nvPr/>
        </p:nvSpPr>
        <p:spPr>
          <a:xfrm>
            <a:off x="12001499" y="0"/>
            <a:ext cx="190501"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152718"/>
            <a:ext cx="7721600" cy="1371600"/>
          </a:xfrm>
          <a:prstGeom prst="rect">
            <a:avLst/>
          </a:prstGeom>
        </p:spPr>
        <p:txBody>
          <a:bodyPr vert="horz" lIns="91440" tIns="45720" rIns="91440" bIns="45720" rtlCol="0" anchor="b">
            <a:normAutofit/>
          </a:bodyPr>
          <a:lstStyle/>
          <a:p>
            <a:r>
              <a:rPr lang="cs-CZ"/>
              <a:t>Kliknutím lze upravit styl.</a:t>
            </a:r>
            <a:endParaRPr lang="en-US" dirty="0"/>
          </a:p>
        </p:txBody>
      </p:sp>
      <p:sp>
        <p:nvSpPr>
          <p:cNvPr id="3" name="Text Placeholder 2"/>
          <p:cNvSpPr>
            <a:spLocks noGrp="1"/>
          </p:cNvSpPr>
          <p:nvPr>
            <p:ph type="body" idx="1"/>
          </p:nvPr>
        </p:nvSpPr>
        <p:spPr>
          <a:xfrm>
            <a:off x="609600" y="1752601"/>
            <a:ext cx="10160000" cy="43735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609600" y="6172201"/>
            <a:ext cx="4572000" cy="304800"/>
          </a:xfrm>
          <a:prstGeom prst="rect">
            <a:avLst/>
          </a:prstGeom>
        </p:spPr>
        <p:txBody>
          <a:bodyPr vert="horz" lIns="91440" tIns="45720" rIns="91440" bIns="0" rtlCol="0" anchor="b"/>
          <a:lstStyle>
            <a:lvl1pPr algn="l">
              <a:defRPr sz="1000">
                <a:solidFill>
                  <a:schemeClr val="tx1"/>
                </a:solidFill>
              </a:defRPr>
            </a:lvl1pPr>
          </a:lstStyle>
          <a:p>
            <a:fld id="{45A9B657-1A02-452A-9660-F004242E58B6}" type="datetimeFigureOut">
              <a:rPr lang="cs-CZ" smtClean="0"/>
              <a:t>06.12.2021</a:t>
            </a:fld>
            <a:endParaRPr lang="cs-CZ"/>
          </a:p>
        </p:txBody>
      </p:sp>
      <p:sp>
        <p:nvSpPr>
          <p:cNvPr id="5" name="Footer Placeholder 4"/>
          <p:cNvSpPr>
            <a:spLocks noGrp="1"/>
          </p:cNvSpPr>
          <p:nvPr>
            <p:ph type="ftr" sz="quarter" idx="3"/>
          </p:nvPr>
        </p:nvSpPr>
        <p:spPr>
          <a:xfrm>
            <a:off x="609600" y="6492876"/>
            <a:ext cx="4572000" cy="283845"/>
          </a:xfrm>
          <a:prstGeom prst="rect">
            <a:avLst/>
          </a:prstGeom>
        </p:spPr>
        <p:txBody>
          <a:bodyPr vert="horz" lIns="91440" tIns="45720" rIns="91440" bIns="45720" rtlCol="0" anchor="t"/>
          <a:lstStyle>
            <a:lvl1pPr algn="l">
              <a:defRPr sz="1000">
                <a:solidFill>
                  <a:schemeClr val="tx1"/>
                </a:solidFill>
              </a:defRPr>
            </a:lvl1pPr>
          </a:lstStyle>
          <a:p>
            <a:endParaRPr lang="cs-CZ"/>
          </a:p>
        </p:txBody>
      </p:sp>
      <p:sp>
        <p:nvSpPr>
          <p:cNvPr id="6" name="Slide Number Placeholder 5"/>
          <p:cNvSpPr>
            <a:spLocks noGrp="1"/>
          </p:cNvSpPr>
          <p:nvPr>
            <p:ph type="sldNum" sz="quarter" idx="4"/>
          </p:nvPr>
        </p:nvSpPr>
        <p:spPr>
          <a:xfrm rot="16200000">
            <a:off x="11189124" y="5824644"/>
            <a:ext cx="1315721" cy="486833"/>
          </a:xfrm>
          <a:prstGeom prst="rect">
            <a:avLst/>
          </a:prstGeom>
        </p:spPr>
        <p:txBody>
          <a:bodyPr vert="horz" lIns="91440" tIns="45720" rIns="91440" bIns="45720" rtlCol="0" anchor="ctr"/>
          <a:lstStyle>
            <a:lvl1pPr algn="l">
              <a:defRPr sz="2400" b="1">
                <a:solidFill>
                  <a:schemeClr val="tx2"/>
                </a:solidFill>
              </a:defRPr>
            </a:lvl1pPr>
          </a:lstStyle>
          <a:p>
            <a:fld id="{C091721F-7C4B-4E43-9D25-C8C7E05FAE78}" type="slidenum">
              <a:rPr lang="cs-CZ" smtClean="0"/>
              <a:t>‹#›</a:t>
            </a:fld>
            <a:endParaRPr lang="cs-CZ"/>
          </a:p>
        </p:txBody>
      </p:sp>
      <p:sp>
        <p:nvSpPr>
          <p:cNvPr id="7" name="Rectangle 6"/>
          <p:cNvSpPr/>
          <p:nvPr/>
        </p:nvSpPr>
        <p:spPr>
          <a:xfrm>
            <a:off x="12001499" y="0"/>
            <a:ext cx="190501"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2001499" y="1371600"/>
            <a:ext cx="190501"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C7C53C-C729-41DF-BCD0-37175F62B4AF}"/>
              </a:ext>
            </a:extLst>
          </p:cNvPr>
          <p:cNvSpPr>
            <a:spLocks noGrp="1"/>
          </p:cNvSpPr>
          <p:nvPr>
            <p:ph type="title"/>
          </p:nvPr>
        </p:nvSpPr>
        <p:spPr>
          <a:xfrm>
            <a:off x="486803" y="5178893"/>
            <a:ext cx="11397949" cy="870073"/>
          </a:xfrm>
        </p:spPr>
        <p:txBody>
          <a:bodyPr>
            <a:noAutofit/>
          </a:bodyPr>
          <a:lstStyle/>
          <a:p>
            <a:pPr algn="r"/>
            <a:r>
              <a:rPr lang="cs-CZ" sz="4000" b="1" dirty="0">
                <a:latin typeface="Calibri" panose="020F0502020204030204" pitchFamily="34" charset="0"/>
              </a:rPr>
              <a:t>Objekt a objektivní stránka </a:t>
            </a:r>
            <a:r>
              <a:rPr lang="cs-CZ" sz="4000" b="1" dirty="0" err="1">
                <a:latin typeface="Calibri" panose="020F0502020204030204" pitchFamily="34" charset="0"/>
              </a:rPr>
              <a:t>tč</a:t>
            </a:r>
            <a:endParaRPr lang="cs-CZ" sz="4000" b="1" dirty="0">
              <a:latin typeface="Calibri" panose="020F0502020204030204" pitchFamily="34" charset="0"/>
            </a:endParaRPr>
          </a:p>
        </p:txBody>
      </p:sp>
      <p:sp>
        <p:nvSpPr>
          <p:cNvPr id="3" name="Zástupný symbol pro obsah 2">
            <a:extLst>
              <a:ext uri="{FF2B5EF4-FFF2-40B4-BE49-F238E27FC236}">
                <a16:creationId xmlns:a16="http://schemas.microsoft.com/office/drawing/2014/main" id="{370AA609-C635-4BA1-95D2-C4DBE6BA7B54}"/>
              </a:ext>
            </a:extLst>
          </p:cNvPr>
          <p:cNvSpPr>
            <a:spLocks noGrp="1"/>
          </p:cNvSpPr>
          <p:nvPr>
            <p:ph idx="1"/>
          </p:nvPr>
        </p:nvSpPr>
        <p:spPr>
          <a:xfrm>
            <a:off x="196702" y="237067"/>
            <a:ext cx="11688050" cy="4941826"/>
          </a:xfrm>
        </p:spPr>
        <p:txBody>
          <a:bodyPr>
            <a:normAutofit/>
          </a:bodyPr>
          <a:lstStyle/>
          <a:p>
            <a:r>
              <a:rPr lang="cs-CZ" sz="2400" dirty="0">
                <a:latin typeface="Calibri" panose="020F0502020204030204" pitchFamily="34" charset="0"/>
              </a:rPr>
              <a:t>Objekt </a:t>
            </a:r>
            <a:r>
              <a:rPr lang="cs-CZ" sz="2400" b="0" dirty="0">
                <a:latin typeface="Calibri" panose="020F0502020204030204" pitchFamily="34" charset="0"/>
              </a:rPr>
              <a:t>= zájem chráněný trestním zákoníkem (individuální x druhový)</a:t>
            </a:r>
          </a:p>
          <a:p>
            <a:r>
              <a:rPr lang="cs-CZ" sz="2400" dirty="0">
                <a:latin typeface="Calibri" panose="020F0502020204030204" pitchFamily="34" charset="0"/>
              </a:rPr>
              <a:t>Objektivní stránka:</a:t>
            </a:r>
          </a:p>
          <a:p>
            <a:pPr marL="342900" indent="-342900">
              <a:buFont typeface="Arial" panose="020B0604020202020204" pitchFamily="34" charset="0"/>
              <a:buChar char="•"/>
            </a:pPr>
            <a:r>
              <a:rPr lang="cs-CZ" sz="2400" dirty="0">
                <a:latin typeface="Calibri" panose="020F0502020204030204" pitchFamily="34" charset="0"/>
              </a:rPr>
              <a:t>Jednání</a:t>
            </a:r>
            <a:r>
              <a:rPr lang="cs-CZ" sz="2400" b="0" dirty="0">
                <a:latin typeface="Calibri" panose="020F0502020204030204" pitchFamily="34" charset="0"/>
              </a:rPr>
              <a:t> (konání x opomenutí; TČ komisivní x omisivní), </a:t>
            </a:r>
            <a:r>
              <a:rPr lang="cs-CZ" sz="2400" dirty="0">
                <a:latin typeface="Calibri" panose="020F0502020204030204" pitchFamily="34" charset="0"/>
              </a:rPr>
              <a:t>následek</a:t>
            </a:r>
            <a:r>
              <a:rPr lang="cs-CZ" sz="2400" b="0" dirty="0">
                <a:latin typeface="Calibri" panose="020F0502020204030204" pitchFamily="34" charset="0"/>
              </a:rPr>
              <a:t> a </a:t>
            </a:r>
            <a:r>
              <a:rPr lang="cs-CZ" sz="2400" dirty="0">
                <a:latin typeface="Calibri" panose="020F0502020204030204" pitchFamily="34" charset="0"/>
              </a:rPr>
              <a:t>příčinná souvislost</a:t>
            </a:r>
          </a:p>
          <a:p>
            <a:pPr marL="342900" indent="-342900">
              <a:buFont typeface="Arial" panose="020B0604020202020204" pitchFamily="34" charset="0"/>
              <a:buChar char="•"/>
            </a:pPr>
            <a:r>
              <a:rPr lang="cs-CZ" sz="2400" dirty="0">
                <a:latin typeface="Calibri" panose="020F0502020204030204" pitchFamily="34" charset="0"/>
              </a:rPr>
              <a:t>Pokračování v trestném činu</a:t>
            </a:r>
          </a:p>
          <a:p>
            <a:pPr marL="342900" indent="-342900">
              <a:buFont typeface="Arial" panose="020B0604020202020204" pitchFamily="34" charset="0"/>
              <a:buChar char="•"/>
            </a:pPr>
            <a:r>
              <a:rPr lang="cs-CZ" sz="2400" dirty="0">
                <a:latin typeface="Calibri" panose="020F0502020204030204" pitchFamily="34" charset="0"/>
              </a:rPr>
              <a:t>Příprava x pokus x dokonaný TČ</a:t>
            </a:r>
          </a:p>
          <a:p>
            <a:pPr marL="342900" indent="-342900">
              <a:buFont typeface="Arial" panose="020B0604020202020204" pitchFamily="34" charset="0"/>
              <a:buChar char="•"/>
            </a:pPr>
            <a:r>
              <a:rPr lang="cs-CZ" sz="2400" dirty="0">
                <a:latin typeface="Calibri" panose="020F0502020204030204" pitchFamily="34" charset="0"/>
              </a:rPr>
              <a:t>Př.: § 205 trestního zákoníku:</a:t>
            </a:r>
          </a:p>
          <a:p>
            <a:pPr marL="914400" lvl="2" indent="0">
              <a:buNone/>
            </a:pPr>
            <a:r>
              <a:rPr lang="cs-CZ" sz="2400" b="0" dirty="0">
                <a:latin typeface="Calibri" panose="020F0502020204030204" pitchFamily="34" charset="0"/>
              </a:rPr>
              <a:t>(1) Kdo si přisvojí cizí věc tím, že se jí zmocní, a (…) b) čin spáchá vloupáním, (…)</a:t>
            </a:r>
          </a:p>
          <a:p>
            <a:pPr marL="914400" lvl="2" indent="0">
              <a:buNone/>
            </a:pPr>
            <a:r>
              <a:rPr lang="cs-CZ" sz="2400" b="0" dirty="0">
                <a:latin typeface="Calibri" panose="020F0502020204030204" pitchFamily="34" charset="0"/>
              </a:rPr>
              <a:t>(5) Odnětím svobody na pět až deset let bude pachatel potrestán, a) způsobí-li činem uvedeným v odstavci 1 nebo 2 škodu velkého rozsahu (…)</a:t>
            </a:r>
          </a:p>
          <a:p>
            <a:pPr marL="914400" lvl="2" indent="0">
              <a:buNone/>
            </a:pPr>
            <a:r>
              <a:rPr lang="cs-CZ" sz="2400" b="0" dirty="0">
                <a:latin typeface="Calibri" panose="020F0502020204030204" pitchFamily="34" charset="0"/>
              </a:rPr>
              <a:t>(6) Příprava je trestná.</a:t>
            </a:r>
          </a:p>
          <a:p>
            <a:pPr marL="342900" indent="-342900">
              <a:buFont typeface="Arial" panose="020B0604020202020204" pitchFamily="34" charset="0"/>
              <a:buChar char="•"/>
            </a:pPr>
            <a:endParaRPr lang="cs-CZ" sz="2600" dirty="0">
              <a:latin typeface="Calibri" panose="020F0502020204030204" pitchFamily="34" charset="0"/>
            </a:endParaRPr>
          </a:p>
          <a:p>
            <a:pPr marL="342900" indent="-342900">
              <a:buFont typeface="Arial" panose="020B0604020202020204" pitchFamily="34" charset="0"/>
              <a:buChar char="•"/>
            </a:pPr>
            <a:endParaRPr lang="cs-CZ" sz="2400" dirty="0">
              <a:latin typeface="Calibri" panose="020F0502020204030204" pitchFamily="34" charset="0"/>
            </a:endParaRPr>
          </a:p>
          <a:p>
            <a:pPr marL="800100" lvl="1" indent="-342900"/>
            <a:endParaRPr lang="cs-CZ" sz="2400" dirty="0">
              <a:latin typeface="Calibri" panose="020F0502020204030204" pitchFamily="34" charset="0"/>
            </a:endParaRPr>
          </a:p>
          <a:p>
            <a:pPr marL="800100" lvl="1" indent="-342900"/>
            <a:endParaRPr lang="cs-CZ" sz="2400" dirty="0">
              <a:latin typeface="Calibri" panose="020F0502020204030204" pitchFamily="34" charset="0"/>
            </a:endParaRPr>
          </a:p>
          <a:p>
            <a:pPr marL="342900" indent="-342900"/>
            <a:endParaRPr lang="cs-CZ" sz="2400" dirty="0">
              <a:latin typeface="Calibri" panose="020F0502020204030204" pitchFamily="34" charset="0"/>
            </a:endParaRPr>
          </a:p>
          <a:p>
            <a:pPr marL="800100" lvl="1" indent="-342900"/>
            <a:endParaRPr lang="cs-CZ" sz="2400" b="0" dirty="0">
              <a:latin typeface="Calibri" panose="020F0502020204030204" pitchFamily="34" charset="0"/>
            </a:endParaRPr>
          </a:p>
          <a:p>
            <a:pPr marL="800100" lvl="1" indent="-342900"/>
            <a:endParaRPr lang="cs-CZ" sz="2400" b="0" dirty="0">
              <a:latin typeface="Calibri" panose="020F0502020204030204" pitchFamily="34" charset="0"/>
            </a:endParaRPr>
          </a:p>
          <a:p>
            <a:pPr marL="800100" lvl="1" indent="-342900"/>
            <a:endParaRPr lang="cs-CZ" sz="2400" b="0" dirty="0">
              <a:latin typeface="Calibri" panose="020F0502020204030204" pitchFamily="34" charset="0"/>
            </a:endParaRPr>
          </a:p>
          <a:p>
            <a:pPr marL="342900" indent="-342900">
              <a:buFont typeface="Arial" panose="020B0604020202020204" pitchFamily="34" charset="0"/>
              <a:buChar char="•"/>
            </a:pPr>
            <a:endParaRPr lang="cs-CZ" sz="2400" b="0" dirty="0">
              <a:latin typeface="Calibri" panose="020F0502020204030204" pitchFamily="34" charset="0"/>
            </a:endParaRPr>
          </a:p>
        </p:txBody>
      </p:sp>
    </p:spTree>
    <p:extLst>
      <p:ext uri="{BB962C8B-B14F-4D97-AF65-F5344CB8AC3E}">
        <p14:creationId xmlns:p14="http://schemas.microsoft.com/office/powerpoint/2010/main" val="20563196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C7C53C-C729-41DF-BCD0-37175F62B4AF}"/>
              </a:ext>
            </a:extLst>
          </p:cNvPr>
          <p:cNvSpPr>
            <a:spLocks noGrp="1"/>
          </p:cNvSpPr>
          <p:nvPr>
            <p:ph type="title"/>
          </p:nvPr>
        </p:nvSpPr>
        <p:spPr>
          <a:xfrm>
            <a:off x="1" y="5523615"/>
            <a:ext cx="11995298" cy="870073"/>
          </a:xfrm>
        </p:spPr>
        <p:txBody>
          <a:bodyPr>
            <a:noAutofit/>
          </a:bodyPr>
          <a:lstStyle/>
          <a:p>
            <a:pPr algn="r"/>
            <a:r>
              <a:rPr lang="cs-CZ" sz="4000" b="1" dirty="0">
                <a:latin typeface="Calibri" panose="020F0502020204030204" pitchFamily="34" charset="0"/>
              </a:rPr>
              <a:t>TRESTNÉ ČINY PROTI SVOBODĚ A PRÁVŮM NA OCHRANU OSOBNOSTI, SOUKROMÍ A LISTOVNÍHO TAJEMSTVÍ</a:t>
            </a:r>
          </a:p>
        </p:txBody>
      </p:sp>
      <p:sp>
        <p:nvSpPr>
          <p:cNvPr id="3" name="Zástupný symbol pro obsah 2">
            <a:extLst>
              <a:ext uri="{FF2B5EF4-FFF2-40B4-BE49-F238E27FC236}">
                <a16:creationId xmlns:a16="http://schemas.microsoft.com/office/drawing/2014/main" id="{370AA609-C635-4BA1-95D2-C4DBE6BA7B54}"/>
              </a:ext>
            </a:extLst>
          </p:cNvPr>
          <p:cNvSpPr>
            <a:spLocks noGrp="1"/>
          </p:cNvSpPr>
          <p:nvPr>
            <p:ph idx="1"/>
          </p:nvPr>
        </p:nvSpPr>
        <p:spPr>
          <a:xfrm>
            <a:off x="196702" y="149629"/>
            <a:ext cx="11456037" cy="5619404"/>
          </a:xfrm>
        </p:spPr>
        <p:txBody>
          <a:bodyPr>
            <a:normAutofit/>
          </a:bodyPr>
          <a:lstStyle/>
          <a:p>
            <a:pPr marL="342900" indent="-342900">
              <a:buFont typeface="Arial" panose="020B0604020202020204" pitchFamily="34" charset="0"/>
              <a:buChar char="•"/>
            </a:pPr>
            <a:r>
              <a:rPr lang="cs-CZ" sz="2400" b="0" dirty="0">
                <a:latin typeface="Calibri" panose="020F0502020204030204" pitchFamily="34" charset="0"/>
              </a:rPr>
              <a:t>Např. obchodování s lidmi, zbavení či omezování osobní svobody, zavlečení, braní rukojmí, vydírání, porušování domovní svobody, porušení tajemství dopravovaných zpráv</a:t>
            </a:r>
          </a:p>
          <a:p>
            <a:pPr marL="342900" indent="-342900">
              <a:buFont typeface="Arial" panose="020B0604020202020204" pitchFamily="34" charset="0"/>
              <a:buChar char="•"/>
            </a:pPr>
            <a:r>
              <a:rPr lang="cs-CZ" sz="2400" dirty="0">
                <a:latin typeface="Calibri" panose="020F0502020204030204" pitchFamily="34" charset="0"/>
              </a:rPr>
              <a:t>Loupež: </a:t>
            </a:r>
            <a:r>
              <a:rPr lang="cs-CZ" sz="2400" b="0" dirty="0">
                <a:latin typeface="Calibri" panose="020F0502020204030204" pitchFamily="34" charset="0"/>
              </a:rPr>
              <a:t>„Kdo proti jinému užije násilí nebo pohrůžky bezprostředního násilí v úmyslu zmocnit se cizí věci, bude potrestán odnětím svobody na dvě léta až deset let.“</a:t>
            </a:r>
          </a:p>
          <a:p>
            <a:pPr marL="342900" indent="-342900">
              <a:buFont typeface="Arial" panose="020B0604020202020204" pitchFamily="34" charset="0"/>
              <a:buChar char="•"/>
            </a:pPr>
            <a:r>
              <a:rPr lang="cs-CZ" sz="2400" dirty="0">
                <a:latin typeface="Calibri" panose="020F0502020204030204" pitchFamily="34" charset="0"/>
              </a:rPr>
              <a:t>Pomluva</a:t>
            </a:r>
            <a:r>
              <a:rPr lang="cs-CZ" sz="2400" b="0" dirty="0">
                <a:latin typeface="Calibri" panose="020F0502020204030204" pitchFamily="34" charset="0"/>
              </a:rPr>
              <a:t>: „Kdo o jiném sdělí nepravdivý údaj, který je způsobilý značnou měrou ohrozit jeho vážnost u spoluobčanů, zejména poškodit jej v zaměstnání, narušit jeho rodinné vztahy nebo způsobit mu jinou vážnou újmu, bude potrestán odnětím svobody až na jeden rok. “</a:t>
            </a:r>
          </a:p>
        </p:txBody>
      </p:sp>
    </p:spTree>
    <p:extLst>
      <p:ext uri="{BB962C8B-B14F-4D97-AF65-F5344CB8AC3E}">
        <p14:creationId xmlns:p14="http://schemas.microsoft.com/office/powerpoint/2010/main" val="39466172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C7C53C-C729-41DF-BCD0-37175F62B4AF}"/>
              </a:ext>
            </a:extLst>
          </p:cNvPr>
          <p:cNvSpPr>
            <a:spLocks noGrp="1"/>
          </p:cNvSpPr>
          <p:nvPr>
            <p:ph type="title"/>
          </p:nvPr>
        </p:nvSpPr>
        <p:spPr>
          <a:xfrm>
            <a:off x="1" y="5523615"/>
            <a:ext cx="11995298" cy="870073"/>
          </a:xfrm>
        </p:spPr>
        <p:txBody>
          <a:bodyPr>
            <a:noAutofit/>
          </a:bodyPr>
          <a:lstStyle/>
          <a:p>
            <a:pPr algn="r"/>
            <a:r>
              <a:rPr lang="cs-CZ" sz="4000" b="1" dirty="0">
                <a:latin typeface="Calibri" panose="020F0502020204030204" pitchFamily="34" charset="0"/>
              </a:rPr>
              <a:t>TRESTNÉ ČINY PROTI LIDSKÉ DŮSTOJNOSTI V SEXUÁLNÍ OBLASTI</a:t>
            </a:r>
          </a:p>
        </p:txBody>
      </p:sp>
      <p:sp>
        <p:nvSpPr>
          <p:cNvPr id="3" name="Zástupný symbol pro obsah 2">
            <a:extLst>
              <a:ext uri="{FF2B5EF4-FFF2-40B4-BE49-F238E27FC236}">
                <a16:creationId xmlns:a16="http://schemas.microsoft.com/office/drawing/2014/main" id="{370AA609-C635-4BA1-95D2-C4DBE6BA7B54}"/>
              </a:ext>
            </a:extLst>
          </p:cNvPr>
          <p:cNvSpPr>
            <a:spLocks noGrp="1"/>
          </p:cNvSpPr>
          <p:nvPr>
            <p:ph idx="1"/>
          </p:nvPr>
        </p:nvSpPr>
        <p:spPr>
          <a:xfrm>
            <a:off x="196702" y="149629"/>
            <a:ext cx="11456037" cy="5619404"/>
          </a:xfrm>
        </p:spPr>
        <p:txBody>
          <a:bodyPr>
            <a:normAutofit/>
          </a:bodyPr>
          <a:lstStyle/>
          <a:p>
            <a:pPr marL="342900" indent="-342900">
              <a:buFont typeface="Arial" panose="020B0604020202020204" pitchFamily="34" charset="0"/>
              <a:buChar char="•"/>
            </a:pPr>
            <a:r>
              <a:rPr lang="cs-CZ" sz="2400" dirty="0">
                <a:latin typeface="Calibri" panose="020F0502020204030204" pitchFamily="34" charset="0"/>
              </a:rPr>
              <a:t>Znásilnění</a:t>
            </a:r>
            <a:r>
              <a:rPr lang="cs-CZ" sz="2400" b="0" dirty="0">
                <a:latin typeface="Calibri" panose="020F0502020204030204" pitchFamily="34" charset="0"/>
              </a:rPr>
              <a:t>: (1) „Kdo jiného násilím nebo pohrůžkou násilí nebo pohrůžkou jiné těžké újmy donutí k pohlavnímu styku, nebo kdo k takovému činu zneužije jeho bezbrannosti, bude potrestán odnětím svobody na šest měsíců až pět let.“ (2) Odnětím svobody na dvě léta až deset let bude pachatel potrestán, spáchá-li čin uvedený v odstavci 1 a) souloží nebo jiným pohlavním stykem provedeným způsobem srovnatelným se souloží, b) na dítěti, nebo c) se zbraní.</a:t>
            </a:r>
          </a:p>
          <a:p>
            <a:pPr marL="342900" indent="-342900">
              <a:buFont typeface="Arial" panose="020B0604020202020204" pitchFamily="34" charset="0"/>
              <a:buChar char="•"/>
            </a:pPr>
            <a:r>
              <a:rPr lang="cs-CZ" sz="2400" b="0" dirty="0">
                <a:latin typeface="Calibri" panose="020F0502020204030204" pitchFamily="34" charset="0"/>
              </a:rPr>
              <a:t>sexuální nátlak, pohlavní zneužití, soulož mezi příbuzným, kuplířství, prostituce ohrožující mravní vývoj dětí, šíření pornografie, výroba a jiné nakládání s dětskou pornografií</a:t>
            </a:r>
          </a:p>
        </p:txBody>
      </p:sp>
    </p:spTree>
    <p:extLst>
      <p:ext uri="{BB962C8B-B14F-4D97-AF65-F5344CB8AC3E}">
        <p14:creationId xmlns:p14="http://schemas.microsoft.com/office/powerpoint/2010/main" val="4234084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C7C53C-C729-41DF-BCD0-37175F62B4AF}"/>
              </a:ext>
            </a:extLst>
          </p:cNvPr>
          <p:cNvSpPr>
            <a:spLocks noGrp="1"/>
          </p:cNvSpPr>
          <p:nvPr>
            <p:ph type="title"/>
          </p:nvPr>
        </p:nvSpPr>
        <p:spPr>
          <a:xfrm>
            <a:off x="1" y="5523615"/>
            <a:ext cx="11995298" cy="870073"/>
          </a:xfrm>
        </p:spPr>
        <p:txBody>
          <a:bodyPr>
            <a:noAutofit/>
          </a:bodyPr>
          <a:lstStyle/>
          <a:p>
            <a:pPr algn="r"/>
            <a:r>
              <a:rPr lang="cs-CZ" sz="4000" b="1" dirty="0">
                <a:latin typeface="Calibri" panose="020F0502020204030204" pitchFamily="34" charset="0"/>
              </a:rPr>
              <a:t>TRESTNÉ ČINY PROTI majetku</a:t>
            </a:r>
          </a:p>
        </p:txBody>
      </p:sp>
      <p:sp>
        <p:nvSpPr>
          <p:cNvPr id="3" name="Zástupný symbol pro obsah 2">
            <a:extLst>
              <a:ext uri="{FF2B5EF4-FFF2-40B4-BE49-F238E27FC236}">
                <a16:creationId xmlns:a16="http://schemas.microsoft.com/office/drawing/2014/main" id="{370AA609-C635-4BA1-95D2-C4DBE6BA7B54}"/>
              </a:ext>
            </a:extLst>
          </p:cNvPr>
          <p:cNvSpPr>
            <a:spLocks noGrp="1"/>
          </p:cNvSpPr>
          <p:nvPr>
            <p:ph idx="1"/>
          </p:nvPr>
        </p:nvSpPr>
        <p:spPr>
          <a:xfrm>
            <a:off x="196702" y="149629"/>
            <a:ext cx="11456037" cy="5619404"/>
          </a:xfrm>
        </p:spPr>
        <p:txBody>
          <a:bodyPr>
            <a:normAutofit/>
          </a:bodyPr>
          <a:lstStyle/>
          <a:p>
            <a:pPr marL="342900" indent="-342900">
              <a:buFont typeface="Arial" panose="020B0604020202020204" pitchFamily="34" charset="0"/>
              <a:buChar char="•"/>
            </a:pPr>
            <a:r>
              <a:rPr lang="cs-CZ" sz="2400" dirty="0">
                <a:latin typeface="Calibri" panose="020F0502020204030204" pitchFamily="34" charset="0"/>
              </a:rPr>
              <a:t>Krádež: </a:t>
            </a:r>
            <a:r>
              <a:rPr lang="cs-CZ" sz="2400" b="0" dirty="0">
                <a:latin typeface="Calibri" panose="020F0502020204030204" pitchFamily="34" charset="0"/>
              </a:rPr>
              <a:t>„Kdo si přisvojí cizí věc tím, že se jí zmocní, a a) způsobí tak na cizím majetku škodu nikoliv nepatrnou, b) čin spáchá vloupáním, c) bezprostředně po činu se pokusí uchovat si věc násilím nebo pohrůžkou bezprostředního násilí, d) čin spáchá na věci, kterou má jiný na sobě nebo při sobě, nebo e) čin spáchá na území, na němž je prováděna nebo byla provedena evakuace osob, bude potrestán odnětím svobody až na dvě léta, zákazem činnosti nebo propadnutím věci.“</a:t>
            </a:r>
          </a:p>
          <a:p>
            <a:pPr marL="342900" indent="-342900">
              <a:buFont typeface="Arial" panose="020B0604020202020204" pitchFamily="34" charset="0"/>
              <a:buChar char="•"/>
            </a:pPr>
            <a:r>
              <a:rPr lang="cs-CZ" sz="2400" b="0" dirty="0">
                <a:latin typeface="Calibri" panose="020F0502020204030204" pitchFamily="34" charset="0"/>
              </a:rPr>
              <a:t>Zpronevěra, neoprávněné užívání cizí věci, podvod, úvěrový podvod, dotační podvod, pojistný podvod, podílnictví, lichva, porušení povinnosti při správě cizího majetku, poškození cizí věci</a:t>
            </a:r>
          </a:p>
        </p:txBody>
      </p:sp>
    </p:spTree>
    <p:extLst>
      <p:ext uri="{BB962C8B-B14F-4D97-AF65-F5344CB8AC3E}">
        <p14:creationId xmlns:p14="http://schemas.microsoft.com/office/powerpoint/2010/main" val="1846776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C7C53C-C729-41DF-BCD0-37175F62B4AF}"/>
              </a:ext>
            </a:extLst>
          </p:cNvPr>
          <p:cNvSpPr>
            <a:spLocks noGrp="1"/>
          </p:cNvSpPr>
          <p:nvPr>
            <p:ph type="title"/>
          </p:nvPr>
        </p:nvSpPr>
        <p:spPr>
          <a:xfrm>
            <a:off x="1" y="5523615"/>
            <a:ext cx="11995298" cy="870073"/>
          </a:xfrm>
        </p:spPr>
        <p:txBody>
          <a:bodyPr>
            <a:noAutofit/>
          </a:bodyPr>
          <a:lstStyle/>
          <a:p>
            <a:pPr algn="r"/>
            <a:r>
              <a:rPr lang="cs-CZ" sz="4000" b="1" dirty="0">
                <a:latin typeface="Calibri" panose="020F0502020204030204" pitchFamily="34" charset="0"/>
              </a:rPr>
              <a:t>Další trestné činy </a:t>
            </a:r>
          </a:p>
        </p:txBody>
      </p:sp>
      <p:sp>
        <p:nvSpPr>
          <p:cNvPr id="3" name="Zástupný symbol pro obsah 2">
            <a:extLst>
              <a:ext uri="{FF2B5EF4-FFF2-40B4-BE49-F238E27FC236}">
                <a16:creationId xmlns:a16="http://schemas.microsoft.com/office/drawing/2014/main" id="{370AA609-C635-4BA1-95D2-C4DBE6BA7B54}"/>
              </a:ext>
            </a:extLst>
          </p:cNvPr>
          <p:cNvSpPr>
            <a:spLocks noGrp="1"/>
          </p:cNvSpPr>
          <p:nvPr>
            <p:ph idx="1"/>
          </p:nvPr>
        </p:nvSpPr>
        <p:spPr>
          <a:xfrm>
            <a:off x="196702" y="149629"/>
            <a:ext cx="11456037" cy="5619404"/>
          </a:xfrm>
        </p:spPr>
        <p:txBody>
          <a:bodyPr>
            <a:normAutofit lnSpcReduction="10000"/>
          </a:bodyPr>
          <a:lstStyle/>
          <a:p>
            <a:r>
              <a:rPr lang="cs-CZ" sz="2400" dirty="0">
                <a:latin typeface="Calibri" panose="020F0502020204030204" pitchFamily="34" charset="0"/>
              </a:rPr>
              <a:t>TČ proti rodině a dětem: </a:t>
            </a:r>
            <a:r>
              <a:rPr lang="cs-CZ" sz="2400" b="0" dirty="0">
                <a:latin typeface="Calibri" panose="020F0502020204030204" pitchFamily="34" charset="0"/>
              </a:rPr>
              <a:t>např. dvojí manželství, zanedbání povinné výživ, týrání svěřené osoby či podání alkoholu dítěti</a:t>
            </a:r>
          </a:p>
          <a:p>
            <a:r>
              <a:rPr lang="cs-CZ" sz="2400" dirty="0">
                <a:latin typeface="Calibri" panose="020F0502020204030204" pitchFamily="34" charset="0"/>
              </a:rPr>
              <a:t>TČ hospodářské: </a:t>
            </a:r>
            <a:r>
              <a:rPr lang="cs-CZ" sz="2400" b="0" dirty="0">
                <a:latin typeface="Calibri" panose="020F0502020204030204" pitchFamily="34" charset="0"/>
              </a:rPr>
              <a:t>např. padělání a pozměnění peněz, zkrácení daně, poplatku a podobné povinné platby, neoprávněné podnikání, pletichy při veřejné dražbě, poškození finančních zájmů EU, porušení autorského práva, padělání a napodobení díla výtvarného umění</a:t>
            </a:r>
          </a:p>
          <a:p>
            <a:r>
              <a:rPr lang="cs-CZ" sz="2400" dirty="0">
                <a:latin typeface="Calibri" panose="020F0502020204030204" pitchFamily="34" charset="0"/>
              </a:rPr>
              <a:t>TČ obecně nebezpečné: </a:t>
            </a:r>
            <a:r>
              <a:rPr lang="cs-CZ" sz="2400" b="0" dirty="0">
                <a:latin typeface="Calibri" panose="020F0502020204030204" pitchFamily="34" charset="0"/>
              </a:rPr>
              <a:t>např. obecné ohrožení, poškození geodetického bodu, nedovolené ozbrojování, přechovávání omamné a psychotropní látky a jedu</a:t>
            </a:r>
            <a:endParaRPr lang="cs-CZ" sz="2400" dirty="0">
              <a:latin typeface="Calibri" panose="020F0502020204030204" pitchFamily="34" charset="0"/>
            </a:endParaRPr>
          </a:p>
          <a:p>
            <a:r>
              <a:rPr lang="cs-CZ" sz="2400" dirty="0">
                <a:latin typeface="Calibri" panose="020F0502020204030204" pitchFamily="34" charset="0"/>
              </a:rPr>
              <a:t>TČ proti pořádku ve věcech veřejných: </a:t>
            </a:r>
            <a:r>
              <a:rPr lang="cs-CZ" sz="2400" b="0" dirty="0">
                <a:latin typeface="Calibri" panose="020F0502020204030204" pitchFamily="34" charset="0"/>
              </a:rPr>
              <a:t>např. zneužití pravomoci úřední osoby, přijetí úplatku, podplácení, pohrdání soudem, vzpoura vězňů, křivé obvinění, křivá výpověď, křivé tlumočení, padělání a pozměnění veřejné listiny, hanobení národa, rasy, etnické nebo jiné skupiny osob, šíření poplašné zprávy, výtržnictví, opilství</a:t>
            </a:r>
          </a:p>
          <a:p>
            <a:r>
              <a:rPr lang="cs-CZ" sz="2400" dirty="0">
                <a:latin typeface="Calibri" panose="020F0502020204030204" pitchFamily="34" charset="0"/>
              </a:rPr>
              <a:t>TČ proti životnímu prostředí; TČ proti České republice, cizímu státu a mezinárodní organizaci; TČ proti branné povinnosti; TČ vojenské; TČ proti lidskosti, proti míru a válečné TČ</a:t>
            </a:r>
          </a:p>
        </p:txBody>
      </p:sp>
    </p:spTree>
    <p:extLst>
      <p:ext uri="{BB962C8B-B14F-4D97-AF65-F5344CB8AC3E}">
        <p14:creationId xmlns:p14="http://schemas.microsoft.com/office/powerpoint/2010/main" val="37903290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C7C53C-C729-41DF-BCD0-37175F62B4AF}"/>
              </a:ext>
            </a:extLst>
          </p:cNvPr>
          <p:cNvSpPr>
            <a:spLocks noGrp="1"/>
          </p:cNvSpPr>
          <p:nvPr>
            <p:ph type="title"/>
          </p:nvPr>
        </p:nvSpPr>
        <p:spPr>
          <a:xfrm>
            <a:off x="1" y="5523615"/>
            <a:ext cx="11995298" cy="870073"/>
          </a:xfrm>
        </p:spPr>
        <p:txBody>
          <a:bodyPr>
            <a:noAutofit/>
          </a:bodyPr>
          <a:lstStyle/>
          <a:p>
            <a:pPr algn="r"/>
            <a:r>
              <a:rPr lang="cs-CZ" sz="4000" b="1" dirty="0">
                <a:latin typeface="Calibri" panose="020F0502020204030204" pitchFamily="34" charset="0"/>
              </a:rPr>
              <a:t>Sankcionování mladistvých</a:t>
            </a:r>
          </a:p>
        </p:txBody>
      </p:sp>
      <p:sp>
        <p:nvSpPr>
          <p:cNvPr id="3" name="Zástupný symbol pro obsah 2">
            <a:extLst>
              <a:ext uri="{FF2B5EF4-FFF2-40B4-BE49-F238E27FC236}">
                <a16:creationId xmlns:a16="http://schemas.microsoft.com/office/drawing/2014/main" id="{370AA609-C635-4BA1-95D2-C4DBE6BA7B54}"/>
              </a:ext>
            </a:extLst>
          </p:cNvPr>
          <p:cNvSpPr>
            <a:spLocks noGrp="1"/>
          </p:cNvSpPr>
          <p:nvPr>
            <p:ph idx="1"/>
          </p:nvPr>
        </p:nvSpPr>
        <p:spPr>
          <a:xfrm>
            <a:off x="98317" y="51245"/>
            <a:ext cx="11456037" cy="5851844"/>
          </a:xfrm>
        </p:spPr>
        <p:txBody>
          <a:bodyPr>
            <a:normAutofit fontScale="85000" lnSpcReduction="20000"/>
          </a:bodyPr>
          <a:lstStyle/>
          <a:p>
            <a:pPr marL="342900" indent="-342900">
              <a:buFont typeface="Arial" panose="020B0604020202020204" pitchFamily="34" charset="0"/>
              <a:buChar char="•"/>
            </a:pPr>
            <a:r>
              <a:rPr lang="cs-CZ" sz="2400" dirty="0">
                <a:latin typeface="Calibri" panose="020F0502020204030204" pitchFamily="34" charset="0"/>
              </a:rPr>
              <a:t>Mladistvý: 15 – 18 let</a:t>
            </a:r>
          </a:p>
          <a:p>
            <a:pPr marL="342900" indent="-342900">
              <a:buFont typeface="Arial" panose="020B0604020202020204" pitchFamily="34" charset="0"/>
              <a:buChar char="•"/>
            </a:pPr>
            <a:r>
              <a:rPr lang="cs-CZ" sz="2400" dirty="0">
                <a:latin typeface="Calibri" panose="020F0502020204030204" pitchFamily="34" charset="0"/>
              </a:rPr>
              <a:t>Postup podle zákona o soudnictví ve věcech mládeže a subsidiárně trestního zákoníku a trestního řádu</a:t>
            </a:r>
          </a:p>
          <a:p>
            <a:endParaRPr lang="cs-CZ" sz="2400" dirty="0">
              <a:latin typeface="Calibri" panose="020F0502020204030204" pitchFamily="34" charset="0"/>
            </a:endParaRPr>
          </a:p>
          <a:p>
            <a:r>
              <a:rPr lang="cs-CZ" sz="2400" dirty="0">
                <a:latin typeface="Calibri" panose="020F0502020204030204" pitchFamily="34" charset="0"/>
              </a:rPr>
              <a:t>Hlavní hmotněprávní odchylky:</a:t>
            </a:r>
          </a:p>
          <a:p>
            <a:pPr marL="342900" indent="-342900">
              <a:buFont typeface="Arial" panose="020B0604020202020204" pitchFamily="34" charset="0"/>
              <a:buChar char="•"/>
            </a:pPr>
            <a:r>
              <a:rPr lang="cs-CZ" sz="2400" dirty="0">
                <a:latin typeface="Calibri" panose="020F0502020204030204" pitchFamily="34" charset="0"/>
              </a:rPr>
              <a:t>Posuzování schopnosti rozpoznat protiprávnost jednání a ovládat jej s ohledem na rozumovou a mravní vyspělost mladistvého</a:t>
            </a:r>
          </a:p>
          <a:p>
            <a:pPr marL="342900" indent="-342900">
              <a:buFont typeface="Arial" panose="020B0604020202020204" pitchFamily="34" charset="0"/>
              <a:buChar char="•"/>
            </a:pPr>
            <a:r>
              <a:rPr lang="cs-CZ" sz="2400" dirty="0">
                <a:latin typeface="Calibri" panose="020F0502020204030204" pitchFamily="34" charset="0"/>
              </a:rPr>
              <a:t>Terminologie: trestný čin =&gt; provinění; trest =&gt; opatření</a:t>
            </a:r>
          </a:p>
          <a:p>
            <a:pPr marL="342900" indent="-342900">
              <a:buFont typeface="Arial" panose="020B0604020202020204" pitchFamily="34" charset="0"/>
              <a:buChar char="•"/>
            </a:pPr>
            <a:r>
              <a:rPr lang="cs-CZ" sz="2400" dirty="0">
                <a:latin typeface="Calibri" panose="020F0502020204030204" pitchFamily="34" charset="0"/>
              </a:rPr>
              <a:t>Mírnější úprava promlčení, účinné lítosti</a:t>
            </a:r>
          </a:p>
          <a:p>
            <a:pPr marL="342900" indent="-342900">
              <a:buFont typeface="Arial" panose="020B0604020202020204" pitchFamily="34" charset="0"/>
              <a:buChar char="•"/>
            </a:pPr>
            <a:r>
              <a:rPr lang="cs-CZ" sz="2400" dirty="0">
                <a:latin typeface="Calibri" panose="020F0502020204030204" pitchFamily="34" charset="0"/>
              </a:rPr>
              <a:t>Zvláštní úprava trestání:</a:t>
            </a:r>
          </a:p>
          <a:p>
            <a:pPr marL="800100" lvl="1" indent="-342900"/>
            <a:r>
              <a:rPr lang="cs-CZ" sz="2400" dirty="0">
                <a:latin typeface="Calibri" panose="020F0502020204030204" pitchFamily="34" charset="0"/>
              </a:rPr>
              <a:t>lze snáze upustit od uložení opatření nebo od něj upustit podmíněně</a:t>
            </a:r>
          </a:p>
          <a:p>
            <a:pPr marL="800100" lvl="1" indent="-342900"/>
            <a:r>
              <a:rPr lang="cs-CZ" sz="2600" dirty="0">
                <a:latin typeface="Calibri" panose="020F0502020204030204" pitchFamily="34" charset="0"/>
              </a:rPr>
              <a:t>účel je hlavně ochranný a nápravný!</a:t>
            </a:r>
          </a:p>
          <a:p>
            <a:pPr marL="800100" lvl="1" indent="-342900"/>
            <a:r>
              <a:rPr lang="cs-CZ" sz="2600" dirty="0">
                <a:latin typeface="Calibri" panose="020F0502020204030204" pitchFamily="34" charset="0"/>
              </a:rPr>
              <a:t>Tresty:</a:t>
            </a:r>
          </a:p>
          <a:p>
            <a:pPr marL="1485900" lvl="2" indent="-342900"/>
            <a:r>
              <a:rPr lang="cs-CZ" sz="2400" b="1" dirty="0">
                <a:latin typeface="Calibri" panose="020F0502020204030204" pitchFamily="34" charset="0"/>
              </a:rPr>
              <a:t>výchovná opatření </a:t>
            </a:r>
            <a:r>
              <a:rPr lang="cs-CZ" sz="2400" dirty="0">
                <a:latin typeface="Calibri" panose="020F0502020204030204" pitchFamily="34" charset="0"/>
              </a:rPr>
              <a:t>(dohled probačního úředníka, probační program, výchovné povinnosti, výchovná omezení, napomenutí s výstrahou.)</a:t>
            </a:r>
          </a:p>
          <a:p>
            <a:pPr marL="1485900" lvl="2" indent="-342900"/>
            <a:r>
              <a:rPr lang="cs-CZ" sz="2400" b="1" dirty="0">
                <a:latin typeface="Calibri" panose="020F0502020204030204" pitchFamily="34" charset="0"/>
              </a:rPr>
              <a:t>ochranná opatření </a:t>
            </a:r>
            <a:r>
              <a:rPr lang="cs-CZ" sz="2400" dirty="0">
                <a:latin typeface="Calibri" panose="020F0502020204030204" pitchFamily="34" charset="0"/>
              </a:rPr>
              <a:t>(ochranné léčení, zabezpečovací detence, zabrání věci, zabrání části majetku, ochranná výchova)</a:t>
            </a:r>
          </a:p>
          <a:p>
            <a:pPr marL="1485900" lvl="2" indent="-342900"/>
            <a:r>
              <a:rPr lang="cs-CZ" sz="2400" b="1" dirty="0">
                <a:latin typeface="Calibri" panose="020F0502020204030204" pitchFamily="34" charset="0"/>
              </a:rPr>
              <a:t>trestní opatření</a:t>
            </a:r>
            <a:r>
              <a:rPr lang="cs-CZ" sz="2400" dirty="0">
                <a:latin typeface="Calibri" panose="020F0502020204030204" pitchFamily="34" charset="0"/>
              </a:rPr>
              <a:t> (podobné jako tresty)</a:t>
            </a:r>
          </a:p>
        </p:txBody>
      </p:sp>
    </p:spTree>
    <p:extLst>
      <p:ext uri="{BB962C8B-B14F-4D97-AF65-F5344CB8AC3E}">
        <p14:creationId xmlns:p14="http://schemas.microsoft.com/office/powerpoint/2010/main" val="29870716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C7C53C-C729-41DF-BCD0-37175F62B4AF}"/>
              </a:ext>
            </a:extLst>
          </p:cNvPr>
          <p:cNvSpPr>
            <a:spLocks noGrp="1"/>
          </p:cNvSpPr>
          <p:nvPr>
            <p:ph type="title"/>
          </p:nvPr>
        </p:nvSpPr>
        <p:spPr>
          <a:xfrm>
            <a:off x="1" y="5523615"/>
            <a:ext cx="11995298" cy="870073"/>
          </a:xfrm>
        </p:spPr>
        <p:txBody>
          <a:bodyPr>
            <a:noAutofit/>
          </a:bodyPr>
          <a:lstStyle/>
          <a:p>
            <a:pPr algn="r"/>
            <a:r>
              <a:rPr lang="cs-CZ" sz="4000" b="1" dirty="0">
                <a:latin typeface="Calibri" panose="020F0502020204030204" pitchFamily="34" charset="0"/>
              </a:rPr>
              <a:t>Sankcionování mladistvých</a:t>
            </a:r>
          </a:p>
        </p:txBody>
      </p:sp>
      <p:sp>
        <p:nvSpPr>
          <p:cNvPr id="3" name="Zástupný symbol pro obsah 2">
            <a:extLst>
              <a:ext uri="{FF2B5EF4-FFF2-40B4-BE49-F238E27FC236}">
                <a16:creationId xmlns:a16="http://schemas.microsoft.com/office/drawing/2014/main" id="{370AA609-C635-4BA1-95D2-C4DBE6BA7B54}"/>
              </a:ext>
            </a:extLst>
          </p:cNvPr>
          <p:cNvSpPr>
            <a:spLocks noGrp="1"/>
          </p:cNvSpPr>
          <p:nvPr>
            <p:ph idx="1"/>
          </p:nvPr>
        </p:nvSpPr>
        <p:spPr>
          <a:xfrm>
            <a:off x="98317" y="51245"/>
            <a:ext cx="11456037" cy="5851844"/>
          </a:xfrm>
        </p:spPr>
        <p:txBody>
          <a:bodyPr>
            <a:normAutofit lnSpcReduction="10000"/>
          </a:bodyPr>
          <a:lstStyle/>
          <a:p>
            <a:r>
              <a:rPr lang="cs-CZ" sz="2400" dirty="0">
                <a:latin typeface="Calibri" panose="020F0502020204030204" pitchFamily="34" charset="0"/>
              </a:rPr>
              <a:t>Hlavní procesní odchylky („řízení ve věcech mladistvých“)</a:t>
            </a:r>
          </a:p>
          <a:p>
            <a:pPr marL="342900" indent="-342900">
              <a:buFont typeface="Arial" panose="020B0604020202020204" pitchFamily="34" charset="0"/>
              <a:buChar char="•"/>
            </a:pPr>
            <a:r>
              <a:rPr lang="cs-CZ" sz="2400" dirty="0">
                <a:latin typeface="Calibri" panose="020F0502020204030204" pitchFamily="34" charset="0"/>
              </a:rPr>
              <a:t>Nutná obhajoba</a:t>
            </a:r>
          </a:p>
          <a:p>
            <a:pPr marL="342900" indent="-342900">
              <a:buFont typeface="Arial" panose="020B0604020202020204" pitchFamily="34" charset="0"/>
              <a:buChar char="•"/>
            </a:pPr>
            <a:r>
              <a:rPr lang="cs-CZ" sz="2400" dirty="0">
                <a:latin typeface="Calibri" panose="020F0502020204030204" pitchFamily="34" charset="0"/>
              </a:rPr>
              <a:t>Role zákonného zástupce a OSPOD v řízení</a:t>
            </a:r>
          </a:p>
          <a:p>
            <a:pPr marL="342900" indent="-342900">
              <a:buFont typeface="Arial" panose="020B0604020202020204" pitchFamily="34" charset="0"/>
              <a:buChar char="•"/>
            </a:pPr>
            <a:r>
              <a:rPr lang="cs-CZ" sz="2400" dirty="0">
                <a:latin typeface="Calibri" panose="020F0502020204030204" pitchFamily="34" charset="0"/>
              </a:rPr>
              <a:t>Jen zcela výjimečné vzetí do vazby a její kratší trvání</a:t>
            </a:r>
          </a:p>
          <a:p>
            <a:pPr marL="342900" indent="-342900">
              <a:buFont typeface="Arial" panose="020B0604020202020204" pitchFamily="34" charset="0"/>
              <a:buChar char="•"/>
            </a:pPr>
            <a:r>
              <a:rPr lang="cs-CZ" sz="2400" dirty="0">
                <a:latin typeface="Calibri" panose="020F0502020204030204" pitchFamily="34" charset="0"/>
              </a:rPr>
              <a:t>Neveřejné hlavní líčení</a:t>
            </a:r>
          </a:p>
          <a:p>
            <a:pPr marL="342900" indent="-342900">
              <a:buFont typeface="Arial" panose="020B0604020202020204" pitchFamily="34" charset="0"/>
              <a:buChar char="•"/>
            </a:pPr>
            <a:endParaRPr lang="cs-CZ" sz="2400" dirty="0">
              <a:latin typeface="Calibri" panose="020F0502020204030204" pitchFamily="34" charset="0"/>
            </a:endParaRPr>
          </a:p>
          <a:p>
            <a:r>
              <a:rPr lang="cs-CZ" sz="2400" dirty="0">
                <a:latin typeface="Calibri" panose="020F0502020204030204" pitchFamily="34" charset="0"/>
              </a:rPr>
              <a:t>Děti do 15 let: nejsou trestně odpovědné, ale mohou se dopustit činu jinak trestného. </a:t>
            </a:r>
          </a:p>
          <a:p>
            <a:pPr marL="342900" indent="-342900">
              <a:buFont typeface="Arial" panose="020B0604020202020204" pitchFamily="34" charset="0"/>
              <a:buChar char="•"/>
            </a:pPr>
            <a:r>
              <a:rPr lang="cs-CZ" sz="2400" b="0" dirty="0">
                <a:latin typeface="Calibri" panose="020F0502020204030204" pitchFamily="34" charset="0"/>
              </a:rPr>
              <a:t>Soud může ve zvláštním řízení uložit po pedagogicko-psychologickém vyšetření  opatření: a) výchovnou povinnost, b) výchovné omezení, c) napomenutí s výstrahou, d) zařazení do terapeutického, psychologického nebo jiného vhodného výchovného programu ve středisku výchovné péče, e) dohled probačního úředníka, f) ochrannou výchovu, g) ochranné léčení.</a:t>
            </a:r>
          </a:p>
          <a:p>
            <a:pPr marL="342900" indent="-342900">
              <a:buFont typeface="Arial" panose="020B0604020202020204" pitchFamily="34" charset="0"/>
              <a:buChar char="•"/>
            </a:pPr>
            <a:r>
              <a:rPr lang="cs-CZ" sz="2400" b="0" dirty="0">
                <a:latin typeface="Calibri" panose="020F0502020204030204" pitchFamily="34" charset="0"/>
              </a:rPr>
              <a:t>Postup podle předpisů o občanském soudním řízení</a:t>
            </a:r>
          </a:p>
        </p:txBody>
      </p:sp>
    </p:spTree>
    <p:extLst>
      <p:ext uri="{BB962C8B-B14F-4D97-AF65-F5344CB8AC3E}">
        <p14:creationId xmlns:p14="http://schemas.microsoft.com/office/powerpoint/2010/main" val="4893968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C7C53C-C729-41DF-BCD0-37175F62B4AF}"/>
              </a:ext>
            </a:extLst>
          </p:cNvPr>
          <p:cNvSpPr>
            <a:spLocks noGrp="1"/>
          </p:cNvSpPr>
          <p:nvPr>
            <p:ph type="title"/>
          </p:nvPr>
        </p:nvSpPr>
        <p:spPr>
          <a:xfrm>
            <a:off x="1" y="5523615"/>
            <a:ext cx="11995298" cy="870073"/>
          </a:xfrm>
        </p:spPr>
        <p:txBody>
          <a:bodyPr>
            <a:noAutofit/>
          </a:bodyPr>
          <a:lstStyle/>
          <a:p>
            <a:pPr algn="r"/>
            <a:r>
              <a:rPr lang="cs-CZ" sz="4000" b="1" dirty="0">
                <a:latin typeface="Calibri" panose="020F0502020204030204" pitchFamily="34" charset="0"/>
              </a:rPr>
              <a:t>Trestní odpovědnost právnických osob</a:t>
            </a:r>
          </a:p>
        </p:txBody>
      </p:sp>
      <p:sp>
        <p:nvSpPr>
          <p:cNvPr id="3" name="Zástupný symbol pro obsah 2">
            <a:extLst>
              <a:ext uri="{FF2B5EF4-FFF2-40B4-BE49-F238E27FC236}">
                <a16:creationId xmlns:a16="http://schemas.microsoft.com/office/drawing/2014/main" id="{370AA609-C635-4BA1-95D2-C4DBE6BA7B54}"/>
              </a:ext>
            </a:extLst>
          </p:cNvPr>
          <p:cNvSpPr>
            <a:spLocks noGrp="1"/>
          </p:cNvSpPr>
          <p:nvPr>
            <p:ph idx="1"/>
          </p:nvPr>
        </p:nvSpPr>
        <p:spPr>
          <a:xfrm>
            <a:off x="98317" y="51245"/>
            <a:ext cx="11456037" cy="5516178"/>
          </a:xfrm>
        </p:spPr>
        <p:txBody>
          <a:bodyPr>
            <a:normAutofit fontScale="92500" lnSpcReduction="10000"/>
          </a:bodyPr>
          <a:lstStyle/>
          <a:p>
            <a:pPr marL="342900" lvl="0" indent="-342900">
              <a:buFont typeface="Arial" panose="020B0604020202020204" pitchFamily="34" charset="0"/>
              <a:buChar char="•"/>
            </a:pPr>
            <a:r>
              <a:rPr lang="cs-CZ" dirty="0">
                <a:latin typeface="Calibri" panose="020F0502020204030204" pitchFamily="34" charset="0"/>
              </a:rPr>
              <a:t>Postup podle zákona o trestní odpovědnosti právnických osob a řízení proti nim, trestního zákoníku a trestního řádu</a:t>
            </a:r>
          </a:p>
          <a:p>
            <a:pPr marL="342900" lvl="0" indent="-342900">
              <a:buFont typeface="Arial" panose="020B0604020202020204" pitchFamily="34" charset="0"/>
              <a:buChar char="•"/>
            </a:pPr>
            <a:r>
              <a:rPr lang="cs-CZ" dirty="0">
                <a:latin typeface="Calibri" panose="020F0502020204030204" pitchFamily="34" charset="0"/>
              </a:rPr>
              <a:t>Hlavní důvody zavedení:</a:t>
            </a:r>
          </a:p>
          <a:p>
            <a:pPr lvl="1"/>
            <a:r>
              <a:rPr lang="cs-CZ" dirty="0">
                <a:latin typeface="Calibri" panose="020F0502020204030204" pitchFamily="34" charset="0"/>
              </a:rPr>
              <a:t>Závažná protispolečenská jednání se závažnými následky ve sféře PO</a:t>
            </a:r>
          </a:p>
          <a:p>
            <a:pPr lvl="1"/>
            <a:r>
              <a:rPr lang="cs-CZ" dirty="0">
                <a:latin typeface="Calibri" panose="020F0502020204030204" pitchFamily="34" charset="0"/>
              </a:rPr>
              <a:t>Nemožnost vždy uplatnit individuální trestní odpovědnost fyzických osob</a:t>
            </a:r>
          </a:p>
          <a:p>
            <a:pPr lvl="1"/>
            <a:r>
              <a:rPr lang="cs-CZ" dirty="0">
                <a:latin typeface="Calibri" panose="020F0502020204030204" pitchFamily="34" charset="0"/>
              </a:rPr>
              <a:t>Mezinárodní závazky</a:t>
            </a:r>
          </a:p>
          <a:p>
            <a:pPr marL="342900" indent="-342900">
              <a:buFont typeface="Arial" panose="020B0604020202020204" pitchFamily="34" charset="0"/>
              <a:buChar char="•"/>
            </a:pPr>
            <a:r>
              <a:rPr lang="cs-CZ" dirty="0">
                <a:latin typeface="Calibri" panose="020F0502020204030204" pitchFamily="34" charset="0"/>
              </a:rPr>
              <a:t>Trestným činem PO je trestný čin spáchaný v jejím zájmu či v rámci její činnosti </a:t>
            </a:r>
          </a:p>
          <a:p>
            <a:r>
              <a:rPr lang="cs-CZ" dirty="0">
                <a:latin typeface="Calibri" panose="020F0502020204030204" pitchFamily="34" charset="0"/>
              </a:rPr>
              <a:t>	a) jednáním jejích orgánů/ovládající osoby, </a:t>
            </a:r>
          </a:p>
          <a:p>
            <a:r>
              <a:rPr lang="cs-CZ" dirty="0">
                <a:latin typeface="Calibri" panose="020F0502020204030204" pitchFamily="34" charset="0"/>
              </a:rPr>
              <a:t>	b) přičitatelným jednáním jejích zaměstnanců</a:t>
            </a:r>
          </a:p>
          <a:p>
            <a:pPr marL="342900" lvl="0" indent="-342900">
              <a:buFont typeface="Arial" panose="020B0604020202020204" pitchFamily="34" charset="0"/>
              <a:buChar char="•"/>
            </a:pPr>
            <a:r>
              <a:rPr lang="cs-CZ" dirty="0">
                <a:latin typeface="Calibri" panose="020F0502020204030204" pitchFamily="34" charset="0"/>
              </a:rPr>
              <a:t>PO může spáchat jakýkoliv TČ kromě v zákoně vyjmenovaných </a:t>
            </a:r>
            <a:r>
              <a:rPr lang="cs-CZ" b="0" dirty="0">
                <a:latin typeface="Calibri" panose="020F0502020204030204" pitchFamily="34" charset="0"/>
              </a:rPr>
              <a:t>(např. dvojí manželství, vražda novorozeného dítěte matkou, soulož mezi příbuznými…)</a:t>
            </a:r>
          </a:p>
          <a:p>
            <a:pPr marL="342900" lvl="0" indent="-342900">
              <a:buFont typeface="Arial" panose="020B0604020202020204" pitchFamily="34" charset="0"/>
              <a:buChar char="•"/>
            </a:pPr>
            <a:r>
              <a:rPr lang="cs-CZ" dirty="0">
                <a:latin typeface="Calibri" panose="020F0502020204030204" pitchFamily="34" charset="0"/>
              </a:rPr>
              <a:t>Nezávislost odpovědnosti FO  a PO</a:t>
            </a:r>
          </a:p>
          <a:p>
            <a:pPr marL="342900" lvl="0" indent="-342900">
              <a:buFont typeface="Arial" panose="020B0604020202020204" pitchFamily="34" charset="0"/>
              <a:buChar char="•"/>
            </a:pPr>
            <a:r>
              <a:rPr lang="cs-CZ" dirty="0">
                <a:latin typeface="Calibri" panose="020F0502020204030204" pitchFamily="34" charset="0"/>
              </a:rPr>
              <a:t>Přechod odpovědnosti PO na právní nástupce</a:t>
            </a:r>
          </a:p>
          <a:p>
            <a:pPr lvl="0"/>
            <a:r>
              <a:rPr lang="cs-CZ" dirty="0">
                <a:latin typeface="Calibri" panose="020F0502020204030204" pitchFamily="34" charset="0"/>
              </a:rPr>
              <a:t>Tresty ukládané PO: </a:t>
            </a:r>
            <a:r>
              <a:rPr lang="cs-CZ" b="0" dirty="0">
                <a:latin typeface="Calibri" panose="020F0502020204030204" pitchFamily="34" charset="0"/>
              </a:rPr>
              <a:t>a) zrušení právnické osoby, b) propadnutí majetku, c) peněžitý trest, d) propadnutí věci, e) zákaz činnosti, f) zákaz plnění veřejných zakázek nebo účasti ve veřejné soutěži, g) zákaz přijímání dotací a subvencí, h) uveřejnění rozsudku.</a:t>
            </a:r>
            <a:endParaRPr lang="cs-CZ" sz="4400" b="0" dirty="0">
              <a:latin typeface="Calibri" panose="020F0502020204030204" pitchFamily="34" charset="0"/>
            </a:endParaRPr>
          </a:p>
        </p:txBody>
      </p:sp>
    </p:spTree>
    <p:extLst>
      <p:ext uri="{BB962C8B-B14F-4D97-AF65-F5344CB8AC3E}">
        <p14:creationId xmlns:p14="http://schemas.microsoft.com/office/powerpoint/2010/main" val="21511931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C7C53C-C729-41DF-BCD0-37175F62B4AF}"/>
              </a:ext>
            </a:extLst>
          </p:cNvPr>
          <p:cNvSpPr>
            <a:spLocks noGrp="1"/>
          </p:cNvSpPr>
          <p:nvPr>
            <p:ph type="title"/>
          </p:nvPr>
        </p:nvSpPr>
        <p:spPr>
          <a:xfrm>
            <a:off x="1" y="5523615"/>
            <a:ext cx="11995298" cy="870073"/>
          </a:xfrm>
        </p:spPr>
        <p:txBody>
          <a:bodyPr>
            <a:noAutofit/>
          </a:bodyPr>
          <a:lstStyle/>
          <a:p>
            <a:pPr algn="r"/>
            <a:r>
              <a:rPr lang="cs-CZ" sz="4000" b="1" dirty="0">
                <a:latin typeface="Calibri" panose="020F0502020204030204" pitchFamily="34" charset="0"/>
              </a:rPr>
              <a:t>Správní trestání</a:t>
            </a:r>
          </a:p>
        </p:txBody>
      </p:sp>
      <p:sp>
        <p:nvSpPr>
          <p:cNvPr id="3" name="Zástupný symbol pro obsah 2">
            <a:extLst>
              <a:ext uri="{FF2B5EF4-FFF2-40B4-BE49-F238E27FC236}">
                <a16:creationId xmlns:a16="http://schemas.microsoft.com/office/drawing/2014/main" id="{370AA609-C635-4BA1-95D2-C4DBE6BA7B54}"/>
              </a:ext>
            </a:extLst>
          </p:cNvPr>
          <p:cNvSpPr>
            <a:spLocks noGrp="1"/>
          </p:cNvSpPr>
          <p:nvPr>
            <p:ph idx="1"/>
          </p:nvPr>
        </p:nvSpPr>
        <p:spPr>
          <a:xfrm>
            <a:off x="98317" y="51245"/>
            <a:ext cx="11456037" cy="5851844"/>
          </a:xfrm>
        </p:spPr>
        <p:txBody>
          <a:bodyPr>
            <a:normAutofit fontScale="92500" lnSpcReduction="20000"/>
          </a:bodyPr>
          <a:lstStyle/>
          <a:p>
            <a:pPr marL="342900" indent="-342900">
              <a:buFont typeface="Arial" panose="020B0604020202020204" pitchFamily="34" charset="0"/>
              <a:buChar char="•"/>
            </a:pPr>
            <a:r>
              <a:rPr lang="cs-CZ" sz="2400" b="0" dirty="0">
                <a:latin typeface="Calibri" panose="020F0502020204030204" pitchFamily="34" charset="0"/>
              </a:rPr>
              <a:t>Zákon o odpovědnosti za přestupky a Zákon o některých přestupcích</a:t>
            </a:r>
          </a:p>
          <a:p>
            <a:pPr marL="342900" indent="-342900">
              <a:buFont typeface="Arial" panose="020B0604020202020204" pitchFamily="34" charset="0"/>
              <a:buChar char="•"/>
            </a:pPr>
            <a:r>
              <a:rPr lang="cs-CZ" sz="2400" b="0" dirty="0">
                <a:latin typeface="Calibri" panose="020F0502020204030204" pitchFamily="34" charset="0"/>
              </a:rPr>
              <a:t>Zákon o odpovědnosti za přestupky a Zákon o některých přestupcích</a:t>
            </a:r>
          </a:p>
          <a:p>
            <a:pPr marL="342900" indent="-342900">
              <a:buFont typeface="Arial" panose="020B0604020202020204" pitchFamily="34" charset="0"/>
              <a:buChar char="•"/>
            </a:pPr>
            <a:r>
              <a:rPr lang="cs-CZ" sz="2400" b="0" dirty="0">
                <a:latin typeface="Calibri" panose="020F0502020204030204" pitchFamily="34" charset="0"/>
              </a:rPr>
              <a:t>Podobnosti s trestním právem: </a:t>
            </a:r>
          </a:p>
          <a:p>
            <a:pPr marL="800100" lvl="1" indent="-342900"/>
            <a:r>
              <a:rPr lang="cs-CZ" sz="2400" dirty="0">
                <a:latin typeface="Calibri" panose="020F0502020204030204" pitchFamily="34" charset="0"/>
              </a:rPr>
              <a:t>postih společensky nebezpečného jednání</a:t>
            </a:r>
          </a:p>
          <a:p>
            <a:pPr marL="800100" lvl="1" indent="-342900"/>
            <a:r>
              <a:rPr lang="cs-CZ" sz="2400" dirty="0">
                <a:latin typeface="Calibri" panose="020F0502020204030204" pitchFamily="34" charset="0"/>
              </a:rPr>
              <a:t>odpovědnost na základě zákona (</a:t>
            </a:r>
            <a:r>
              <a:rPr lang="cs-CZ" sz="2400" dirty="0" err="1">
                <a:latin typeface="Calibri" panose="020F0502020204030204" pitchFamily="34" charset="0"/>
              </a:rPr>
              <a:t>nullum</a:t>
            </a:r>
            <a:r>
              <a:rPr lang="cs-CZ" sz="2400" dirty="0">
                <a:latin typeface="Calibri" panose="020F0502020204030204" pitchFamily="34" charset="0"/>
              </a:rPr>
              <a:t> </a:t>
            </a:r>
            <a:r>
              <a:rPr lang="cs-CZ" sz="2400" dirty="0" err="1">
                <a:latin typeface="Calibri" panose="020F0502020204030204" pitchFamily="34" charset="0"/>
              </a:rPr>
              <a:t>crimen</a:t>
            </a:r>
            <a:r>
              <a:rPr lang="cs-CZ" sz="2400" dirty="0">
                <a:latin typeface="Calibri" panose="020F0502020204030204" pitchFamily="34" charset="0"/>
              </a:rPr>
              <a:t>, </a:t>
            </a:r>
            <a:r>
              <a:rPr lang="cs-CZ" sz="2400" dirty="0" err="1">
                <a:latin typeface="Calibri" panose="020F0502020204030204" pitchFamily="34" charset="0"/>
              </a:rPr>
              <a:t>nulla</a:t>
            </a:r>
            <a:r>
              <a:rPr lang="cs-CZ" sz="2400" dirty="0">
                <a:latin typeface="Calibri" panose="020F0502020204030204" pitchFamily="34" charset="0"/>
              </a:rPr>
              <a:t> </a:t>
            </a:r>
            <a:r>
              <a:rPr lang="cs-CZ" sz="2400" dirty="0" err="1">
                <a:latin typeface="Calibri" panose="020F0502020204030204" pitchFamily="34" charset="0"/>
              </a:rPr>
              <a:t>poena</a:t>
            </a:r>
            <a:r>
              <a:rPr lang="cs-CZ" sz="2400" dirty="0">
                <a:latin typeface="Calibri" panose="020F0502020204030204" pitchFamily="34" charset="0"/>
              </a:rPr>
              <a:t> sine lege) =&gt; zákaz analogie v neprospěch pachatele, požadavek na jasně určenou skutkovou podstatu přestupku a výměru trestu, který lze uložit</a:t>
            </a:r>
          </a:p>
          <a:p>
            <a:pPr marL="800100" lvl="1" indent="-342900"/>
            <a:r>
              <a:rPr lang="cs-CZ" sz="2400" dirty="0">
                <a:latin typeface="Calibri" panose="020F0502020204030204" pitchFamily="34" charset="0"/>
              </a:rPr>
              <a:t>některé další zásady: zákaz retroaktivity, ne bis in idem, právo na spravedlivý proces</a:t>
            </a:r>
          </a:p>
          <a:p>
            <a:pPr marL="800100" lvl="1" indent="-342900"/>
            <a:r>
              <a:rPr lang="cs-CZ" sz="2400" dirty="0">
                <a:latin typeface="Calibri" panose="020F0502020204030204" pitchFamily="34" charset="0"/>
              </a:rPr>
              <a:t>některé obdobné instituty: zavinění, nepříčetnost, okolnosti vylučující protiprávnost (odpovědnost až od 15 let)</a:t>
            </a:r>
          </a:p>
          <a:p>
            <a:pPr marL="342900" indent="-342900">
              <a:buFont typeface="Arial" panose="020B0604020202020204" pitchFamily="34" charset="0"/>
              <a:buChar char="•"/>
            </a:pPr>
            <a:r>
              <a:rPr lang="cs-CZ" sz="2400" b="0" dirty="0">
                <a:latin typeface="Calibri" panose="020F0502020204030204" pitchFamily="34" charset="0"/>
              </a:rPr>
              <a:t>Hlavní odlišnosti od trestního práva</a:t>
            </a:r>
          </a:p>
          <a:p>
            <a:pPr marL="800100" lvl="1" indent="-342900"/>
            <a:r>
              <a:rPr lang="cs-CZ" sz="2400" dirty="0">
                <a:latin typeface="Calibri" panose="020F0502020204030204" pitchFamily="34" charset="0"/>
              </a:rPr>
              <a:t>Základní sankce: a) napomenutí, b) pokuty, c) zákazu činnosti, d) propadnutí věci nebo náhradní hodnoty, e) zveřejnění rozhodnutí o přestupku.</a:t>
            </a:r>
          </a:p>
          <a:p>
            <a:pPr marL="800100" lvl="1" indent="-342900"/>
            <a:r>
              <a:rPr lang="cs-CZ" sz="2400" dirty="0">
                <a:latin typeface="Calibri" panose="020F0502020204030204" pitchFamily="34" charset="0"/>
              </a:rPr>
              <a:t>Menší míra společenské nebezpečnosti</a:t>
            </a:r>
          </a:p>
          <a:p>
            <a:pPr marL="800100" lvl="1" indent="-342900"/>
            <a:r>
              <a:rPr lang="cs-CZ" sz="2400" dirty="0">
                <a:latin typeface="Calibri" panose="020F0502020204030204" pitchFamily="34" charset="0"/>
              </a:rPr>
              <a:t>Chybí represivní funkce </a:t>
            </a:r>
          </a:p>
          <a:p>
            <a:pPr marL="800100" lvl="1" indent="-342900"/>
            <a:r>
              <a:rPr lang="cs-CZ" sz="2400" dirty="0">
                <a:latin typeface="Calibri" panose="020F0502020204030204" pitchFamily="34" charset="0"/>
              </a:rPr>
              <a:t>Odpovědnost za nedbalost, popř. objektivní odpovědnost (právnických osob)</a:t>
            </a:r>
          </a:p>
          <a:p>
            <a:pPr marL="800100" lvl="1" indent="-342900"/>
            <a:r>
              <a:rPr lang="cs-CZ" sz="2400" dirty="0">
                <a:latin typeface="Calibri" panose="020F0502020204030204" pitchFamily="34" charset="0"/>
              </a:rPr>
              <a:t>Rozhodování správních orgánů namísto nezávislých soudů</a:t>
            </a:r>
          </a:p>
          <a:p>
            <a:pPr marL="342900" indent="-342900">
              <a:buFont typeface="Arial" panose="020B0604020202020204" pitchFamily="34" charset="0"/>
              <a:buChar char="•"/>
            </a:pPr>
            <a:endParaRPr lang="cs-CZ" sz="2400" b="0" dirty="0">
              <a:latin typeface="Calibri" panose="020F0502020204030204" pitchFamily="34" charset="0"/>
            </a:endParaRPr>
          </a:p>
          <a:p>
            <a:pPr marL="342900" indent="-342900">
              <a:buFont typeface="Arial" panose="020B0604020202020204" pitchFamily="34" charset="0"/>
              <a:buChar char="•"/>
            </a:pPr>
            <a:endParaRPr lang="cs-CZ" sz="2400" b="0" dirty="0">
              <a:latin typeface="Calibri" panose="020F0502020204030204" pitchFamily="34" charset="0"/>
            </a:endParaRPr>
          </a:p>
        </p:txBody>
      </p:sp>
    </p:spTree>
    <p:extLst>
      <p:ext uri="{BB962C8B-B14F-4D97-AF65-F5344CB8AC3E}">
        <p14:creationId xmlns:p14="http://schemas.microsoft.com/office/powerpoint/2010/main" val="42600856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C7C53C-C729-41DF-BCD0-37175F62B4AF}"/>
              </a:ext>
            </a:extLst>
          </p:cNvPr>
          <p:cNvSpPr>
            <a:spLocks noGrp="1"/>
          </p:cNvSpPr>
          <p:nvPr>
            <p:ph type="title"/>
          </p:nvPr>
        </p:nvSpPr>
        <p:spPr>
          <a:xfrm>
            <a:off x="0" y="5987927"/>
            <a:ext cx="11995298" cy="870073"/>
          </a:xfrm>
        </p:spPr>
        <p:txBody>
          <a:bodyPr>
            <a:noAutofit/>
          </a:bodyPr>
          <a:lstStyle/>
          <a:p>
            <a:pPr algn="r"/>
            <a:r>
              <a:rPr lang="cs-CZ" sz="4000" b="1" dirty="0">
                <a:latin typeface="Calibri" panose="020F0502020204030204" pitchFamily="34" charset="0"/>
              </a:rPr>
              <a:t>Trestní právo x správní trestání</a:t>
            </a:r>
          </a:p>
        </p:txBody>
      </p:sp>
      <p:sp>
        <p:nvSpPr>
          <p:cNvPr id="3" name="Zástupný symbol pro obsah 2">
            <a:extLst>
              <a:ext uri="{FF2B5EF4-FFF2-40B4-BE49-F238E27FC236}">
                <a16:creationId xmlns:a16="http://schemas.microsoft.com/office/drawing/2014/main" id="{370AA609-C635-4BA1-95D2-C4DBE6BA7B54}"/>
              </a:ext>
            </a:extLst>
          </p:cNvPr>
          <p:cNvSpPr>
            <a:spLocks noGrp="1"/>
          </p:cNvSpPr>
          <p:nvPr>
            <p:ph idx="1"/>
          </p:nvPr>
        </p:nvSpPr>
        <p:spPr>
          <a:xfrm>
            <a:off x="98317" y="51244"/>
            <a:ext cx="11456037" cy="6210659"/>
          </a:xfrm>
        </p:spPr>
        <p:txBody>
          <a:bodyPr>
            <a:normAutofit/>
          </a:bodyPr>
          <a:lstStyle/>
          <a:p>
            <a:pPr marL="342900" indent="-342900">
              <a:buFont typeface="Arial" panose="020B0604020202020204" pitchFamily="34" charset="0"/>
              <a:buChar char="•"/>
            </a:pPr>
            <a:endParaRPr lang="cs-CZ" sz="2400" b="0" dirty="0">
              <a:latin typeface="Calibri" panose="020F0502020204030204" pitchFamily="34" charset="0"/>
            </a:endParaRPr>
          </a:p>
          <a:p>
            <a:pPr marL="342900" indent="-342900">
              <a:buFont typeface="Arial" panose="020B0604020202020204" pitchFamily="34" charset="0"/>
              <a:buChar char="•"/>
            </a:pPr>
            <a:endParaRPr lang="cs-CZ" sz="2400" b="0" dirty="0">
              <a:latin typeface="Calibri" panose="020F0502020204030204" pitchFamily="34" charset="0"/>
            </a:endParaRPr>
          </a:p>
        </p:txBody>
      </p:sp>
      <p:sp>
        <p:nvSpPr>
          <p:cNvPr id="4" name="Obdélník 3"/>
          <p:cNvSpPr/>
          <p:nvPr/>
        </p:nvSpPr>
        <p:spPr>
          <a:xfrm>
            <a:off x="132735" y="197345"/>
            <a:ext cx="5235677" cy="5996978"/>
          </a:xfrm>
          <a:prstGeom prst="rect">
            <a:avLst/>
          </a:prstGeom>
        </p:spPr>
        <p:txBody>
          <a:bodyPr wrap="square">
            <a:spAutoFit/>
          </a:bodyPr>
          <a:lstStyle/>
          <a:p>
            <a:r>
              <a:rPr lang="cs-CZ" b="1" dirty="0">
                <a:latin typeface="Calibri" panose="020F0502020204030204" pitchFamily="34" charset="0"/>
              </a:rPr>
              <a:t>§ 8 zákona o některých přestupcích</a:t>
            </a:r>
            <a:endParaRPr lang="cs-CZ" dirty="0">
              <a:latin typeface="Calibri" panose="020F0502020204030204" pitchFamily="34" charset="0"/>
            </a:endParaRPr>
          </a:p>
          <a:p>
            <a:r>
              <a:rPr lang="cs-CZ" dirty="0">
                <a:latin typeface="Calibri" panose="020F0502020204030204" pitchFamily="34" charset="0"/>
              </a:rPr>
              <a:t>Přestupky proti majetku</a:t>
            </a:r>
          </a:p>
          <a:p>
            <a:r>
              <a:rPr lang="cs-CZ" dirty="0">
                <a:latin typeface="Calibri" panose="020F0502020204030204" pitchFamily="34" charset="0"/>
              </a:rPr>
              <a:t>(1) Fyzická osoba se dopustí přestupku tím, že úmyslně</a:t>
            </a:r>
          </a:p>
          <a:p>
            <a:pPr lvl="1"/>
            <a:r>
              <a:rPr lang="cs-CZ" dirty="0">
                <a:latin typeface="Calibri" panose="020F0502020204030204" pitchFamily="34" charset="0"/>
              </a:rPr>
              <a:t>a) způsobí škodu na cizím majetku</a:t>
            </a:r>
          </a:p>
          <a:p>
            <a:pPr lvl="2"/>
            <a:r>
              <a:rPr lang="cs-CZ" dirty="0">
                <a:latin typeface="Calibri" panose="020F0502020204030204" pitchFamily="34" charset="0"/>
              </a:rPr>
              <a:t>1. krádeží,</a:t>
            </a:r>
          </a:p>
          <a:p>
            <a:pPr lvl="2"/>
            <a:r>
              <a:rPr lang="cs-CZ" dirty="0">
                <a:latin typeface="Calibri" panose="020F0502020204030204" pitchFamily="34" charset="0"/>
              </a:rPr>
              <a:t>2. zpronevěrou,</a:t>
            </a:r>
          </a:p>
          <a:p>
            <a:pPr lvl="2"/>
            <a:r>
              <a:rPr lang="cs-CZ" dirty="0">
                <a:latin typeface="Calibri" panose="020F0502020204030204" pitchFamily="34" charset="0"/>
              </a:rPr>
              <a:t>3. podvodem, nebo</a:t>
            </a:r>
          </a:p>
          <a:p>
            <a:pPr lvl="2"/>
            <a:r>
              <a:rPr lang="cs-CZ" dirty="0">
                <a:latin typeface="Calibri" panose="020F0502020204030204" pitchFamily="34" charset="0"/>
              </a:rPr>
              <a:t>4. zničením nebo poškozením věci z takového majetku;</a:t>
            </a:r>
          </a:p>
          <a:p>
            <a:pPr lvl="1"/>
            <a:r>
              <a:rPr lang="cs-CZ" dirty="0">
                <a:latin typeface="Calibri" panose="020F0502020204030204" pitchFamily="34" charset="0"/>
              </a:rPr>
              <a:t>pokus tohoto přestupku je trestný,</a:t>
            </a:r>
          </a:p>
          <a:p>
            <a:pPr lvl="1"/>
            <a:r>
              <a:rPr lang="cs-CZ" dirty="0">
                <a:latin typeface="Calibri" panose="020F0502020204030204" pitchFamily="34" charset="0"/>
              </a:rPr>
              <a:t>b) neoprávněně užívá cizí majetek,</a:t>
            </a:r>
          </a:p>
          <a:p>
            <a:pPr lvl="1"/>
            <a:r>
              <a:rPr lang="cs-CZ" dirty="0">
                <a:latin typeface="Calibri" panose="020F0502020204030204" pitchFamily="34" charset="0"/>
              </a:rPr>
              <a:t>c) přisvojí si cizí věc nálezem nebo jinak bez přivolení oprávněné osoby, nebo</a:t>
            </a:r>
          </a:p>
          <a:p>
            <a:pPr lvl="1"/>
            <a:r>
              <a:rPr lang="cs-CZ" dirty="0">
                <a:latin typeface="Calibri" panose="020F0502020204030204" pitchFamily="34" charset="0"/>
              </a:rPr>
              <a:t>d) ukryje, užívá nebo na sebe anebo na jiného převede věc, která byla získána přestupkem spáchaným jinou osobou, nebo to, co za takovou věc bylo opatřeno.</a:t>
            </a:r>
          </a:p>
          <a:p>
            <a:r>
              <a:rPr lang="cs-CZ" dirty="0">
                <a:latin typeface="Calibri" panose="020F0502020204030204" pitchFamily="34" charset="0"/>
              </a:rPr>
              <a:t>(…)</a:t>
            </a:r>
          </a:p>
          <a:p>
            <a:r>
              <a:rPr lang="cs-CZ" dirty="0">
                <a:latin typeface="Calibri" panose="020F0502020204030204" pitchFamily="34" charset="0"/>
              </a:rPr>
              <a:t>(4) Za přestupek podle odstavců 1 až 3 lze uložit pokutu do 50000 Kč.</a:t>
            </a:r>
          </a:p>
        </p:txBody>
      </p:sp>
      <p:sp>
        <p:nvSpPr>
          <p:cNvPr id="5" name="Obdélník 4"/>
          <p:cNvSpPr/>
          <p:nvPr/>
        </p:nvSpPr>
        <p:spPr>
          <a:xfrm>
            <a:off x="5368413" y="239413"/>
            <a:ext cx="6415549" cy="5632311"/>
          </a:xfrm>
          <a:prstGeom prst="rect">
            <a:avLst/>
          </a:prstGeom>
        </p:spPr>
        <p:txBody>
          <a:bodyPr wrap="square">
            <a:spAutoFit/>
          </a:bodyPr>
          <a:lstStyle/>
          <a:p>
            <a:r>
              <a:rPr lang="cs-CZ" b="1" dirty="0">
                <a:latin typeface="Calibri" panose="020F0502020204030204" pitchFamily="34" charset="0"/>
              </a:rPr>
              <a:t>205 odst. 1 trestního zákoníku - Krádež</a:t>
            </a:r>
          </a:p>
          <a:p>
            <a:r>
              <a:rPr lang="cs-CZ" dirty="0">
                <a:latin typeface="Calibri" panose="020F0502020204030204" pitchFamily="34" charset="0"/>
              </a:rPr>
              <a:t>Kdo si přisvojí cizí věc tím, že se jí zmocní, a </a:t>
            </a:r>
          </a:p>
          <a:p>
            <a:pPr lvl="1"/>
            <a:r>
              <a:rPr lang="cs-CZ" dirty="0">
                <a:latin typeface="Calibri" panose="020F0502020204030204" pitchFamily="34" charset="0"/>
              </a:rPr>
              <a:t>a) způsobí tak na cizím majetku škodu nikoliv nepatrnou, </a:t>
            </a:r>
          </a:p>
          <a:p>
            <a:pPr lvl="1"/>
            <a:r>
              <a:rPr lang="cs-CZ" dirty="0">
                <a:latin typeface="Calibri" panose="020F0502020204030204" pitchFamily="34" charset="0"/>
              </a:rPr>
              <a:t>b) čin spáchá vloupáním, </a:t>
            </a:r>
          </a:p>
          <a:p>
            <a:pPr lvl="1"/>
            <a:r>
              <a:rPr lang="cs-CZ" dirty="0">
                <a:latin typeface="Calibri" panose="020F0502020204030204" pitchFamily="34" charset="0"/>
              </a:rPr>
              <a:t>c) bezprostředně po činu se pokusí uchovat si věc násilím nebo pohrůžkou bezprostředního násilí, </a:t>
            </a:r>
          </a:p>
          <a:p>
            <a:pPr lvl="1"/>
            <a:r>
              <a:rPr lang="cs-CZ" dirty="0">
                <a:latin typeface="Calibri" panose="020F0502020204030204" pitchFamily="34" charset="0"/>
              </a:rPr>
              <a:t>d) čin spáchá na věci, kterou má jiný na sobě nebo při sobě, nebo </a:t>
            </a:r>
          </a:p>
          <a:p>
            <a:pPr lvl="1"/>
            <a:r>
              <a:rPr lang="cs-CZ" dirty="0">
                <a:latin typeface="Calibri" panose="020F0502020204030204" pitchFamily="34" charset="0"/>
              </a:rPr>
              <a:t>e) čin spáchá na území, na němž je prováděna nebo byla provedena evakuace osob, </a:t>
            </a:r>
          </a:p>
          <a:p>
            <a:r>
              <a:rPr lang="cs-CZ" dirty="0">
                <a:latin typeface="Calibri" panose="020F0502020204030204" pitchFamily="34" charset="0"/>
              </a:rPr>
              <a:t>bude potrestán odnětím svobody až na dvě léta, zákazem činnosti nebo propadnutím věci.</a:t>
            </a:r>
          </a:p>
          <a:p>
            <a:endParaRPr lang="cs-CZ" dirty="0">
              <a:latin typeface="Calibri" panose="020F0502020204030204" pitchFamily="34" charset="0"/>
            </a:endParaRPr>
          </a:p>
          <a:p>
            <a:r>
              <a:rPr lang="cs-CZ" dirty="0">
                <a:latin typeface="Calibri" panose="020F0502020204030204" pitchFamily="34" charset="0"/>
              </a:rPr>
              <a:t>§ 138 odst. 1 TZ</a:t>
            </a:r>
          </a:p>
          <a:p>
            <a:r>
              <a:rPr lang="cs-CZ" dirty="0">
                <a:latin typeface="Calibri" panose="020F0502020204030204" pitchFamily="34" charset="0"/>
              </a:rPr>
              <a:t>Škodou nikoli nepatrnou se rozumí škoda dosahující částky nejméně 5000 Kč, škodou nikoli malou se rozumí škoda dosahující částky nejméně 25000 Kč, větší škodou se rozumí škoda dosahující částky nejméně 50000 Kč, značnou škodou se rozumí škoda dosahující částky nejméně 500000 Kč a škodou velkého rozsahu se rozumí škoda dosahující nejméně částky 5000000 Kč.</a:t>
            </a:r>
          </a:p>
        </p:txBody>
      </p:sp>
    </p:spTree>
    <p:extLst>
      <p:ext uri="{BB962C8B-B14F-4D97-AF65-F5344CB8AC3E}">
        <p14:creationId xmlns:p14="http://schemas.microsoft.com/office/powerpoint/2010/main" val="1077359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C7C53C-C729-41DF-BCD0-37175F62B4AF}"/>
              </a:ext>
            </a:extLst>
          </p:cNvPr>
          <p:cNvSpPr>
            <a:spLocks noGrp="1"/>
          </p:cNvSpPr>
          <p:nvPr>
            <p:ph type="title"/>
          </p:nvPr>
        </p:nvSpPr>
        <p:spPr>
          <a:xfrm>
            <a:off x="486803" y="5178893"/>
            <a:ext cx="11397949" cy="870073"/>
          </a:xfrm>
        </p:spPr>
        <p:txBody>
          <a:bodyPr>
            <a:noAutofit/>
          </a:bodyPr>
          <a:lstStyle/>
          <a:p>
            <a:pPr algn="r"/>
            <a:r>
              <a:rPr lang="cs-CZ" sz="4000" b="1" dirty="0">
                <a:latin typeface="Calibri" panose="020F0502020204030204" pitchFamily="34" charset="0"/>
              </a:rPr>
              <a:t>Pachatel trestného činu</a:t>
            </a:r>
          </a:p>
        </p:txBody>
      </p:sp>
      <p:sp>
        <p:nvSpPr>
          <p:cNvPr id="3" name="Zástupný symbol pro obsah 2">
            <a:extLst>
              <a:ext uri="{FF2B5EF4-FFF2-40B4-BE49-F238E27FC236}">
                <a16:creationId xmlns:a16="http://schemas.microsoft.com/office/drawing/2014/main" id="{370AA609-C635-4BA1-95D2-C4DBE6BA7B54}"/>
              </a:ext>
            </a:extLst>
          </p:cNvPr>
          <p:cNvSpPr>
            <a:spLocks noGrp="1"/>
          </p:cNvSpPr>
          <p:nvPr>
            <p:ph idx="1"/>
          </p:nvPr>
        </p:nvSpPr>
        <p:spPr>
          <a:xfrm>
            <a:off x="196702" y="237067"/>
            <a:ext cx="11688050" cy="4941826"/>
          </a:xfrm>
        </p:spPr>
        <p:txBody>
          <a:bodyPr>
            <a:normAutofit/>
          </a:bodyPr>
          <a:lstStyle/>
          <a:p>
            <a:pPr marL="342900" indent="-342900">
              <a:buFont typeface="Arial" panose="020B0604020202020204" pitchFamily="34" charset="0"/>
              <a:buChar char="•"/>
            </a:pPr>
            <a:r>
              <a:rPr lang="cs-CZ" sz="2400" dirty="0">
                <a:latin typeface="Calibri" panose="020F0502020204030204" pitchFamily="34" charset="0"/>
              </a:rPr>
              <a:t>Věk (15 / 18 let), popř. rozumová a mravní vyspělost</a:t>
            </a:r>
          </a:p>
          <a:p>
            <a:pPr marL="800100" lvl="1" indent="-342900"/>
            <a:r>
              <a:rPr lang="cs-CZ" sz="2400" dirty="0">
                <a:latin typeface="Calibri" panose="020F0502020204030204" pitchFamily="34" charset="0"/>
              </a:rPr>
              <a:t>Nepřímé pachatelství</a:t>
            </a:r>
          </a:p>
          <a:p>
            <a:pPr marL="342900" indent="-342900">
              <a:buFont typeface="Arial" panose="020B0604020202020204" pitchFamily="34" charset="0"/>
              <a:buChar char="•"/>
            </a:pPr>
            <a:r>
              <a:rPr lang="cs-CZ" sz="2400" dirty="0">
                <a:latin typeface="Calibri" panose="020F0502020204030204" pitchFamily="34" charset="0"/>
              </a:rPr>
              <a:t>Příčetnost</a:t>
            </a:r>
          </a:p>
          <a:p>
            <a:pPr marL="342900" indent="-342900">
              <a:buFont typeface="Arial" panose="020B0604020202020204" pitchFamily="34" charset="0"/>
              <a:buChar char="•"/>
            </a:pPr>
            <a:r>
              <a:rPr lang="cs-CZ" sz="2400" dirty="0">
                <a:latin typeface="Calibri" panose="020F0502020204030204" pitchFamily="34" charset="0"/>
              </a:rPr>
              <a:t>Organizátorství, návod a pomoc</a:t>
            </a:r>
          </a:p>
          <a:p>
            <a:pPr marL="342900" indent="-342900">
              <a:buFont typeface="Arial" panose="020B0604020202020204" pitchFamily="34" charset="0"/>
              <a:buChar char="•"/>
            </a:pPr>
            <a:endParaRPr lang="cs-CZ" sz="2600" dirty="0">
              <a:latin typeface="Calibri" panose="020F0502020204030204" pitchFamily="34" charset="0"/>
            </a:endParaRPr>
          </a:p>
          <a:p>
            <a:pPr marL="342900" indent="-342900">
              <a:buFont typeface="Arial" panose="020B0604020202020204" pitchFamily="34" charset="0"/>
              <a:buChar char="•"/>
            </a:pPr>
            <a:endParaRPr lang="cs-CZ" sz="2400" dirty="0">
              <a:latin typeface="Calibri" panose="020F0502020204030204" pitchFamily="34" charset="0"/>
            </a:endParaRPr>
          </a:p>
          <a:p>
            <a:pPr marL="800100" lvl="1" indent="-342900"/>
            <a:endParaRPr lang="cs-CZ" sz="2400" dirty="0">
              <a:latin typeface="Calibri" panose="020F0502020204030204" pitchFamily="34" charset="0"/>
            </a:endParaRPr>
          </a:p>
          <a:p>
            <a:pPr marL="800100" lvl="1" indent="-342900"/>
            <a:endParaRPr lang="cs-CZ" sz="2400" dirty="0">
              <a:latin typeface="Calibri" panose="020F0502020204030204" pitchFamily="34" charset="0"/>
            </a:endParaRPr>
          </a:p>
          <a:p>
            <a:pPr marL="342900" indent="-342900"/>
            <a:endParaRPr lang="cs-CZ" sz="2400" dirty="0">
              <a:latin typeface="Calibri" panose="020F0502020204030204" pitchFamily="34" charset="0"/>
            </a:endParaRPr>
          </a:p>
          <a:p>
            <a:pPr marL="800100" lvl="1" indent="-342900"/>
            <a:endParaRPr lang="cs-CZ" sz="2400" b="0" dirty="0">
              <a:latin typeface="Calibri" panose="020F0502020204030204" pitchFamily="34" charset="0"/>
            </a:endParaRPr>
          </a:p>
          <a:p>
            <a:pPr marL="800100" lvl="1" indent="-342900"/>
            <a:endParaRPr lang="cs-CZ" sz="2400" b="0" dirty="0">
              <a:latin typeface="Calibri" panose="020F0502020204030204" pitchFamily="34" charset="0"/>
            </a:endParaRPr>
          </a:p>
          <a:p>
            <a:pPr marL="800100" lvl="1" indent="-342900"/>
            <a:endParaRPr lang="cs-CZ" sz="2400" b="0" dirty="0">
              <a:latin typeface="Calibri" panose="020F0502020204030204" pitchFamily="34" charset="0"/>
            </a:endParaRPr>
          </a:p>
          <a:p>
            <a:pPr marL="342900" indent="-342900">
              <a:buFont typeface="Arial" panose="020B0604020202020204" pitchFamily="34" charset="0"/>
              <a:buChar char="•"/>
            </a:pPr>
            <a:endParaRPr lang="cs-CZ" sz="2400" b="0" dirty="0">
              <a:latin typeface="Calibri" panose="020F0502020204030204" pitchFamily="34" charset="0"/>
            </a:endParaRPr>
          </a:p>
        </p:txBody>
      </p:sp>
    </p:spTree>
    <p:extLst>
      <p:ext uri="{BB962C8B-B14F-4D97-AF65-F5344CB8AC3E}">
        <p14:creationId xmlns:p14="http://schemas.microsoft.com/office/powerpoint/2010/main" val="2654768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C7C53C-C729-41DF-BCD0-37175F62B4AF}"/>
              </a:ext>
            </a:extLst>
          </p:cNvPr>
          <p:cNvSpPr>
            <a:spLocks noGrp="1"/>
          </p:cNvSpPr>
          <p:nvPr>
            <p:ph type="title"/>
          </p:nvPr>
        </p:nvSpPr>
        <p:spPr>
          <a:xfrm>
            <a:off x="486803" y="5178893"/>
            <a:ext cx="11397949" cy="870073"/>
          </a:xfrm>
        </p:spPr>
        <p:txBody>
          <a:bodyPr>
            <a:noAutofit/>
          </a:bodyPr>
          <a:lstStyle/>
          <a:p>
            <a:pPr algn="r"/>
            <a:r>
              <a:rPr lang="cs-CZ" sz="4000" b="1" dirty="0">
                <a:latin typeface="Calibri" panose="020F0502020204030204" pitchFamily="34" charset="0"/>
              </a:rPr>
              <a:t>Subjektivní stránka </a:t>
            </a:r>
            <a:r>
              <a:rPr lang="cs-CZ" sz="4000" b="1" dirty="0" err="1">
                <a:latin typeface="Calibri" panose="020F0502020204030204" pitchFamily="34" charset="0"/>
              </a:rPr>
              <a:t>tč</a:t>
            </a:r>
            <a:endParaRPr lang="cs-CZ" sz="4000" b="1" dirty="0">
              <a:latin typeface="Calibri" panose="020F0502020204030204" pitchFamily="34" charset="0"/>
            </a:endParaRPr>
          </a:p>
        </p:txBody>
      </p:sp>
      <p:sp>
        <p:nvSpPr>
          <p:cNvPr id="3" name="Zástupný symbol pro obsah 2">
            <a:extLst>
              <a:ext uri="{FF2B5EF4-FFF2-40B4-BE49-F238E27FC236}">
                <a16:creationId xmlns:a16="http://schemas.microsoft.com/office/drawing/2014/main" id="{370AA609-C635-4BA1-95D2-C4DBE6BA7B54}"/>
              </a:ext>
            </a:extLst>
          </p:cNvPr>
          <p:cNvSpPr>
            <a:spLocks noGrp="1"/>
          </p:cNvSpPr>
          <p:nvPr>
            <p:ph idx="1"/>
          </p:nvPr>
        </p:nvSpPr>
        <p:spPr>
          <a:xfrm>
            <a:off x="196702" y="237067"/>
            <a:ext cx="11688050" cy="4941826"/>
          </a:xfrm>
        </p:spPr>
        <p:txBody>
          <a:bodyPr>
            <a:normAutofit/>
          </a:bodyPr>
          <a:lstStyle/>
          <a:p>
            <a:pPr marL="342900" indent="-342900">
              <a:buFont typeface="Arial" panose="020B0604020202020204" pitchFamily="34" charset="0"/>
              <a:buChar char="•"/>
            </a:pPr>
            <a:r>
              <a:rPr lang="cs-CZ" sz="2400" dirty="0">
                <a:latin typeface="Calibri" panose="020F0502020204030204" pitchFamily="34" charset="0"/>
              </a:rPr>
              <a:t>Úmysl přímý: </a:t>
            </a:r>
            <a:r>
              <a:rPr lang="cs-CZ" sz="2400" b="0" dirty="0">
                <a:latin typeface="Calibri" panose="020F0502020204030204" pitchFamily="34" charset="0"/>
              </a:rPr>
              <a:t>„ pachatel chtěl způsobem uvedeným v trestním zákoně porušit nebo ohrozit zájem chráněný takovým zákonem“</a:t>
            </a:r>
          </a:p>
          <a:p>
            <a:pPr marL="342900" indent="-342900">
              <a:buFont typeface="Arial" panose="020B0604020202020204" pitchFamily="34" charset="0"/>
              <a:buChar char="•"/>
            </a:pPr>
            <a:r>
              <a:rPr lang="cs-CZ" sz="2400" dirty="0">
                <a:latin typeface="Calibri" panose="020F0502020204030204" pitchFamily="34" charset="0"/>
              </a:rPr>
              <a:t>Úmysl nepřímý: </a:t>
            </a:r>
            <a:r>
              <a:rPr lang="cs-CZ" sz="2400" b="0" dirty="0">
                <a:latin typeface="Calibri" panose="020F0502020204030204" pitchFamily="34" charset="0"/>
              </a:rPr>
              <a:t>„ pachatel věděl, že svým jednáním může takové porušení nebo ohrožení způsobit, a pro případ, že je způsobí, byl s tím srozuměn.“</a:t>
            </a:r>
          </a:p>
          <a:p>
            <a:pPr marL="342900" indent="-342900">
              <a:buFont typeface="Arial" panose="020B0604020202020204" pitchFamily="34" charset="0"/>
              <a:buChar char="•"/>
            </a:pPr>
            <a:r>
              <a:rPr lang="cs-CZ" sz="2400" dirty="0">
                <a:latin typeface="Calibri" panose="020F0502020204030204" pitchFamily="34" charset="0"/>
              </a:rPr>
              <a:t>Nedbalost vědomá: </a:t>
            </a:r>
            <a:r>
              <a:rPr lang="cs-CZ" sz="2400" b="0" dirty="0">
                <a:latin typeface="Calibri" panose="020F0502020204030204" pitchFamily="34" charset="0"/>
              </a:rPr>
              <a:t>„ pachatel věděl, že může způsobem uvedeným v trestním zákoně porušit nebo ohrozit zájem chráněný takovým zákonem, ale bez přiměřených důvodů spoléhal, že takové porušení nebo ohrožení nezpůsobí, nebo “</a:t>
            </a:r>
          </a:p>
          <a:p>
            <a:pPr marL="342900" indent="-342900">
              <a:buFont typeface="Arial" panose="020B0604020202020204" pitchFamily="34" charset="0"/>
              <a:buChar char="•"/>
            </a:pPr>
            <a:r>
              <a:rPr lang="cs-CZ" sz="2400" dirty="0">
                <a:latin typeface="Calibri" panose="020F0502020204030204" pitchFamily="34" charset="0"/>
              </a:rPr>
              <a:t>Nedbalost nevědomá: </a:t>
            </a:r>
            <a:r>
              <a:rPr lang="cs-CZ" sz="2400" b="0" dirty="0">
                <a:latin typeface="Calibri" panose="020F0502020204030204" pitchFamily="34" charset="0"/>
              </a:rPr>
              <a:t>„pachatel nevěděl, že svým jednáním může takové porušení nebo ohrožení způsobit, ač o tom vzhledem k okolnostem a k svým osobním poměrům vědět měl a mohl“</a:t>
            </a:r>
          </a:p>
          <a:p>
            <a:pPr marL="342900" indent="-342900">
              <a:buFont typeface="Arial" panose="020B0604020202020204" pitchFamily="34" charset="0"/>
              <a:buChar char="•"/>
            </a:pPr>
            <a:endParaRPr lang="cs-CZ" sz="2600" dirty="0">
              <a:latin typeface="Calibri" panose="020F0502020204030204" pitchFamily="34" charset="0"/>
            </a:endParaRPr>
          </a:p>
          <a:p>
            <a:pPr marL="342900" indent="-342900">
              <a:buFont typeface="Arial" panose="020B0604020202020204" pitchFamily="34" charset="0"/>
              <a:buChar char="•"/>
            </a:pPr>
            <a:endParaRPr lang="cs-CZ" sz="2400" dirty="0">
              <a:latin typeface="Calibri" panose="020F0502020204030204" pitchFamily="34" charset="0"/>
            </a:endParaRPr>
          </a:p>
          <a:p>
            <a:pPr marL="800100" lvl="1" indent="-342900"/>
            <a:endParaRPr lang="cs-CZ" sz="2400" dirty="0">
              <a:latin typeface="Calibri" panose="020F0502020204030204" pitchFamily="34" charset="0"/>
            </a:endParaRPr>
          </a:p>
          <a:p>
            <a:pPr marL="800100" lvl="1" indent="-342900"/>
            <a:endParaRPr lang="cs-CZ" sz="2400" dirty="0">
              <a:latin typeface="Calibri" panose="020F0502020204030204" pitchFamily="34" charset="0"/>
            </a:endParaRPr>
          </a:p>
          <a:p>
            <a:pPr marL="342900" indent="-342900"/>
            <a:endParaRPr lang="cs-CZ" sz="2400" dirty="0">
              <a:latin typeface="Calibri" panose="020F0502020204030204" pitchFamily="34" charset="0"/>
            </a:endParaRPr>
          </a:p>
          <a:p>
            <a:pPr marL="800100" lvl="1" indent="-342900"/>
            <a:endParaRPr lang="cs-CZ" sz="2400" b="0" dirty="0">
              <a:latin typeface="Calibri" panose="020F0502020204030204" pitchFamily="34" charset="0"/>
            </a:endParaRPr>
          </a:p>
          <a:p>
            <a:pPr marL="800100" lvl="1" indent="-342900"/>
            <a:endParaRPr lang="cs-CZ" sz="2400" b="0" dirty="0">
              <a:latin typeface="Calibri" panose="020F0502020204030204" pitchFamily="34" charset="0"/>
            </a:endParaRPr>
          </a:p>
          <a:p>
            <a:pPr marL="800100" lvl="1" indent="-342900"/>
            <a:endParaRPr lang="cs-CZ" sz="2400" b="0" dirty="0">
              <a:latin typeface="Calibri" panose="020F0502020204030204" pitchFamily="34" charset="0"/>
            </a:endParaRPr>
          </a:p>
          <a:p>
            <a:pPr marL="342900" indent="-342900">
              <a:buFont typeface="Arial" panose="020B0604020202020204" pitchFamily="34" charset="0"/>
              <a:buChar char="•"/>
            </a:pPr>
            <a:endParaRPr lang="cs-CZ" sz="2400" b="0" dirty="0">
              <a:latin typeface="Calibri" panose="020F0502020204030204" pitchFamily="34" charset="0"/>
            </a:endParaRPr>
          </a:p>
        </p:txBody>
      </p:sp>
    </p:spTree>
    <p:extLst>
      <p:ext uri="{BB962C8B-B14F-4D97-AF65-F5344CB8AC3E}">
        <p14:creationId xmlns:p14="http://schemas.microsoft.com/office/powerpoint/2010/main" val="3579656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C7C53C-C729-41DF-BCD0-37175F62B4AF}"/>
              </a:ext>
            </a:extLst>
          </p:cNvPr>
          <p:cNvSpPr>
            <a:spLocks noGrp="1"/>
          </p:cNvSpPr>
          <p:nvPr>
            <p:ph type="title"/>
          </p:nvPr>
        </p:nvSpPr>
        <p:spPr>
          <a:xfrm>
            <a:off x="486803" y="5178893"/>
            <a:ext cx="11397949" cy="870073"/>
          </a:xfrm>
        </p:spPr>
        <p:txBody>
          <a:bodyPr>
            <a:noAutofit/>
          </a:bodyPr>
          <a:lstStyle/>
          <a:p>
            <a:pPr algn="r"/>
            <a:r>
              <a:rPr lang="cs-CZ" sz="4000" b="1" dirty="0">
                <a:latin typeface="Calibri" panose="020F0502020204030204" pitchFamily="34" charset="0"/>
              </a:rPr>
              <a:t>Sankce za trestné činy</a:t>
            </a:r>
          </a:p>
        </p:txBody>
      </p:sp>
      <p:sp>
        <p:nvSpPr>
          <p:cNvPr id="3" name="Zástupný symbol pro obsah 2">
            <a:extLst>
              <a:ext uri="{FF2B5EF4-FFF2-40B4-BE49-F238E27FC236}">
                <a16:creationId xmlns:a16="http://schemas.microsoft.com/office/drawing/2014/main" id="{370AA609-C635-4BA1-95D2-C4DBE6BA7B54}"/>
              </a:ext>
            </a:extLst>
          </p:cNvPr>
          <p:cNvSpPr>
            <a:spLocks noGrp="1"/>
          </p:cNvSpPr>
          <p:nvPr>
            <p:ph idx="1"/>
          </p:nvPr>
        </p:nvSpPr>
        <p:spPr>
          <a:xfrm>
            <a:off x="196702" y="155642"/>
            <a:ext cx="11688050" cy="5551983"/>
          </a:xfrm>
        </p:spPr>
        <p:txBody>
          <a:bodyPr>
            <a:normAutofit lnSpcReduction="10000"/>
          </a:bodyPr>
          <a:lstStyle/>
          <a:p>
            <a:pPr marL="342900" indent="-342900">
              <a:buFont typeface="Arial" panose="020B0604020202020204" pitchFamily="34" charset="0"/>
              <a:buChar char="•"/>
            </a:pPr>
            <a:r>
              <a:rPr lang="cs-CZ" sz="2400" dirty="0">
                <a:latin typeface="Calibri" panose="020F0502020204030204" pitchFamily="34" charset="0"/>
              </a:rPr>
              <a:t>Tresty:</a:t>
            </a:r>
          </a:p>
          <a:p>
            <a:pPr marL="800100" lvl="1" indent="-342900"/>
            <a:r>
              <a:rPr lang="cs-CZ" sz="2400" b="0" dirty="0">
                <a:latin typeface="Calibri" panose="020F0502020204030204" pitchFamily="34" charset="0"/>
              </a:rPr>
              <a:t>odnětí svobody (/podmíněné odnětí svobody), domácí vězení, </a:t>
            </a:r>
          </a:p>
          <a:p>
            <a:pPr marL="800100" lvl="1" indent="-342900"/>
            <a:r>
              <a:rPr lang="cs-CZ" sz="2400" b="0" dirty="0">
                <a:latin typeface="Calibri" panose="020F0502020204030204" pitchFamily="34" charset="0"/>
              </a:rPr>
              <a:t>obecně prospěšné práce, zákaz činnosti, zákaz pobytu, zákaz vstupu na sportovní, kulturní a jiné společenské akce, zákaz držení a chovu zvířat, vyhoštění</a:t>
            </a:r>
          </a:p>
          <a:p>
            <a:pPr marL="800100" lvl="1" indent="-342900"/>
            <a:r>
              <a:rPr lang="cs-CZ" sz="2400" b="0" dirty="0">
                <a:latin typeface="Calibri" panose="020F0502020204030204" pitchFamily="34" charset="0"/>
              </a:rPr>
              <a:t>propadnutí majetku, peněžitý trest, propadnutí věci, </a:t>
            </a:r>
          </a:p>
          <a:p>
            <a:pPr marL="800100" lvl="1" indent="-342900"/>
            <a:r>
              <a:rPr lang="cs-CZ" sz="2400" b="0" dirty="0">
                <a:latin typeface="Calibri" panose="020F0502020204030204" pitchFamily="34" charset="0"/>
              </a:rPr>
              <a:t>ztráta čestných titulů nebo vyznamenání, ztráta vojenské hodnosti, vyhoštění.</a:t>
            </a:r>
          </a:p>
          <a:p>
            <a:pPr marL="342900" indent="-342900">
              <a:buFont typeface="Arial" panose="020B0604020202020204" pitchFamily="34" charset="0"/>
              <a:buChar char="•"/>
            </a:pPr>
            <a:endParaRPr lang="cs-CZ" sz="2600" dirty="0">
              <a:latin typeface="Calibri" panose="020F0502020204030204" pitchFamily="34" charset="0"/>
            </a:endParaRPr>
          </a:p>
          <a:p>
            <a:pPr marL="342900" indent="-342900">
              <a:buFont typeface="Arial" panose="020B0604020202020204" pitchFamily="34" charset="0"/>
              <a:buChar char="•"/>
            </a:pPr>
            <a:r>
              <a:rPr lang="cs-CZ" sz="2400" dirty="0">
                <a:latin typeface="Calibri" panose="020F0502020204030204" pitchFamily="34" charset="0"/>
              </a:rPr>
              <a:t>Ochranná opatření</a:t>
            </a:r>
          </a:p>
          <a:p>
            <a:pPr marL="800100" lvl="1" indent="-342900"/>
            <a:r>
              <a:rPr lang="cs-CZ" sz="2400" dirty="0">
                <a:latin typeface="Calibri" panose="020F0502020204030204" pitchFamily="34" charset="0"/>
              </a:rPr>
              <a:t>ochranné léčení, zabezpečovací detence, </a:t>
            </a:r>
          </a:p>
          <a:p>
            <a:pPr marL="800100" lvl="1" indent="-342900"/>
            <a:r>
              <a:rPr lang="cs-CZ" sz="2400" dirty="0">
                <a:latin typeface="Calibri" panose="020F0502020204030204" pitchFamily="34" charset="0"/>
              </a:rPr>
              <a:t>zabrání věci, zabrání části majetku, </a:t>
            </a:r>
          </a:p>
          <a:p>
            <a:pPr marL="800100" lvl="1" indent="-342900"/>
            <a:r>
              <a:rPr lang="cs-CZ" sz="2400" dirty="0">
                <a:latin typeface="Calibri" panose="020F0502020204030204" pitchFamily="34" charset="0"/>
              </a:rPr>
              <a:t>ochranná výchova</a:t>
            </a:r>
          </a:p>
          <a:p>
            <a:pPr marL="800100" lvl="1" indent="-342900"/>
            <a:endParaRPr lang="cs-CZ" sz="2400" dirty="0">
              <a:latin typeface="Calibri" panose="020F0502020204030204" pitchFamily="34" charset="0"/>
            </a:endParaRPr>
          </a:p>
          <a:p>
            <a:pPr marL="342900" indent="-342900"/>
            <a:r>
              <a:rPr lang="cs-CZ" sz="2400" dirty="0">
                <a:latin typeface="Calibri" panose="020F0502020204030204" pitchFamily="34" charset="0"/>
              </a:rPr>
              <a:t>Polehčující x přitěžující okolnosti</a:t>
            </a:r>
          </a:p>
          <a:p>
            <a:pPr marL="800100" lvl="1" indent="-342900"/>
            <a:endParaRPr lang="cs-CZ" sz="2400" dirty="0">
              <a:latin typeface="Calibri" panose="020F0502020204030204" pitchFamily="34" charset="0"/>
            </a:endParaRPr>
          </a:p>
          <a:p>
            <a:pPr marL="342900" indent="-342900"/>
            <a:endParaRPr lang="cs-CZ" sz="2400" dirty="0">
              <a:latin typeface="Calibri" panose="020F0502020204030204" pitchFamily="34" charset="0"/>
            </a:endParaRPr>
          </a:p>
          <a:p>
            <a:pPr marL="800100" lvl="1" indent="-342900"/>
            <a:endParaRPr lang="cs-CZ" sz="2400" b="0" dirty="0">
              <a:latin typeface="Calibri" panose="020F0502020204030204" pitchFamily="34" charset="0"/>
            </a:endParaRPr>
          </a:p>
          <a:p>
            <a:pPr marL="800100" lvl="1" indent="-342900"/>
            <a:endParaRPr lang="cs-CZ" sz="2400" b="0" dirty="0">
              <a:latin typeface="Calibri" panose="020F0502020204030204" pitchFamily="34" charset="0"/>
            </a:endParaRPr>
          </a:p>
          <a:p>
            <a:pPr marL="800100" lvl="1" indent="-342900"/>
            <a:endParaRPr lang="cs-CZ" sz="2400" b="0" dirty="0">
              <a:latin typeface="Calibri" panose="020F0502020204030204" pitchFamily="34" charset="0"/>
            </a:endParaRPr>
          </a:p>
          <a:p>
            <a:pPr marL="342900" indent="-342900">
              <a:buFont typeface="Arial" panose="020B0604020202020204" pitchFamily="34" charset="0"/>
              <a:buChar char="•"/>
            </a:pPr>
            <a:endParaRPr lang="cs-CZ" sz="2400" b="0" dirty="0">
              <a:latin typeface="Calibri" panose="020F0502020204030204" pitchFamily="34" charset="0"/>
            </a:endParaRPr>
          </a:p>
        </p:txBody>
      </p:sp>
    </p:spTree>
    <p:extLst>
      <p:ext uri="{BB962C8B-B14F-4D97-AF65-F5344CB8AC3E}">
        <p14:creationId xmlns:p14="http://schemas.microsoft.com/office/powerpoint/2010/main" val="1058278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2EF9D8-0FAF-47C3-A58E-D27E3DC522B7}"/>
              </a:ext>
            </a:extLst>
          </p:cNvPr>
          <p:cNvSpPr>
            <a:spLocks noGrp="1"/>
          </p:cNvSpPr>
          <p:nvPr>
            <p:ph type="ctrTitle"/>
          </p:nvPr>
        </p:nvSpPr>
        <p:spPr/>
        <p:txBody>
          <a:bodyPr/>
          <a:lstStyle/>
          <a:p>
            <a:r>
              <a:rPr lang="cs-CZ" sz="6000" b="1" dirty="0">
                <a:latin typeface="Calibri" panose="020F0502020204030204" pitchFamily="34" charset="0"/>
              </a:rPr>
              <a:t>Trestní právo hmotné – zvláštní část</a:t>
            </a:r>
          </a:p>
        </p:txBody>
      </p:sp>
      <p:sp>
        <p:nvSpPr>
          <p:cNvPr id="3" name="Podnadpis 2">
            <a:extLst>
              <a:ext uri="{FF2B5EF4-FFF2-40B4-BE49-F238E27FC236}">
                <a16:creationId xmlns:a16="http://schemas.microsoft.com/office/drawing/2014/main" id="{9382B2E1-534D-4704-A9D6-DE06DE61A4C3}"/>
              </a:ext>
            </a:extLst>
          </p:cNvPr>
          <p:cNvSpPr>
            <a:spLocks noGrp="1"/>
          </p:cNvSpPr>
          <p:nvPr>
            <p:ph type="subTitle" idx="1"/>
          </p:nvPr>
        </p:nvSpPr>
        <p:spPr>
          <a:xfrm>
            <a:off x="8722360" y="6024880"/>
            <a:ext cx="3078480" cy="462280"/>
          </a:xfrm>
        </p:spPr>
        <p:txBody>
          <a:bodyPr>
            <a:normAutofit/>
          </a:bodyPr>
          <a:lstStyle/>
          <a:p>
            <a:r>
              <a:rPr lang="cs-CZ" dirty="0">
                <a:latin typeface="Calibri" panose="020F0502020204030204" pitchFamily="34" charset="0"/>
              </a:rPr>
              <a:t>Jan Chmel</a:t>
            </a:r>
          </a:p>
        </p:txBody>
      </p:sp>
      <p:sp>
        <p:nvSpPr>
          <p:cNvPr id="4" name="Podnadpis 2">
            <a:extLst>
              <a:ext uri="{FF2B5EF4-FFF2-40B4-BE49-F238E27FC236}">
                <a16:creationId xmlns:a16="http://schemas.microsoft.com/office/drawing/2014/main" id="{56698D8A-D7D7-4D47-BACF-CD0F41595627}"/>
              </a:ext>
            </a:extLst>
          </p:cNvPr>
          <p:cNvSpPr txBox="1">
            <a:spLocks/>
          </p:cNvSpPr>
          <p:nvPr/>
        </p:nvSpPr>
        <p:spPr>
          <a:xfrm>
            <a:off x="508001" y="6024880"/>
            <a:ext cx="3842059" cy="462280"/>
          </a:xfrm>
          <a:prstGeom prst="rect">
            <a:avLst/>
          </a:prstGeom>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cs-CZ" dirty="0">
                <a:latin typeface="Calibri" panose="020F0502020204030204" pitchFamily="34" charset="0"/>
              </a:rPr>
              <a:t>Úvod do studia práva FSV, 2021</a:t>
            </a:r>
          </a:p>
        </p:txBody>
      </p:sp>
    </p:spTree>
    <p:extLst>
      <p:ext uri="{BB962C8B-B14F-4D97-AF65-F5344CB8AC3E}">
        <p14:creationId xmlns:p14="http://schemas.microsoft.com/office/powerpoint/2010/main" val="2987983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C7C53C-C729-41DF-BCD0-37175F62B4AF}"/>
              </a:ext>
            </a:extLst>
          </p:cNvPr>
          <p:cNvSpPr>
            <a:spLocks noGrp="1"/>
          </p:cNvSpPr>
          <p:nvPr>
            <p:ph type="title"/>
          </p:nvPr>
        </p:nvSpPr>
        <p:spPr>
          <a:xfrm>
            <a:off x="808815" y="5523615"/>
            <a:ext cx="11186483" cy="870073"/>
          </a:xfrm>
        </p:spPr>
        <p:txBody>
          <a:bodyPr>
            <a:noAutofit/>
          </a:bodyPr>
          <a:lstStyle/>
          <a:p>
            <a:pPr algn="r"/>
            <a:r>
              <a:rPr lang="cs-CZ" sz="4000" b="1" dirty="0">
                <a:latin typeface="Calibri" panose="020F0502020204030204" pitchFamily="34" charset="0"/>
              </a:rPr>
              <a:t>Systematika zvláštní části trestního zákoníku</a:t>
            </a:r>
          </a:p>
        </p:txBody>
      </p:sp>
      <p:sp>
        <p:nvSpPr>
          <p:cNvPr id="3" name="Zástupný symbol pro obsah 2">
            <a:extLst>
              <a:ext uri="{FF2B5EF4-FFF2-40B4-BE49-F238E27FC236}">
                <a16:creationId xmlns:a16="http://schemas.microsoft.com/office/drawing/2014/main" id="{370AA609-C635-4BA1-95D2-C4DBE6BA7B54}"/>
              </a:ext>
            </a:extLst>
          </p:cNvPr>
          <p:cNvSpPr>
            <a:spLocks noGrp="1"/>
          </p:cNvSpPr>
          <p:nvPr>
            <p:ph idx="1"/>
          </p:nvPr>
        </p:nvSpPr>
        <p:spPr>
          <a:xfrm>
            <a:off x="196702" y="149629"/>
            <a:ext cx="11456037" cy="5619404"/>
          </a:xfrm>
        </p:spPr>
        <p:txBody>
          <a:bodyPr>
            <a:normAutofit fontScale="92500" lnSpcReduction="20000"/>
          </a:bodyPr>
          <a:lstStyle/>
          <a:p>
            <a:pPr marL="457200" indent="-457200">
              <a:buFont typeface="+mj-lt"/>
              <a:buAutoNum type="arabicPeriod"/>
            </a:pPr>
            <a:r>
              <a:rPr lang="cs-CZ" sz="2400" dirty="0">
                <a:latin typeface="Calibri" panose="020F0502020204030204" pitchFamily="34" charset="0"/>
              </a:rPr>
              <a:t>Trestné činy proti životu a zdraví</a:t>
            </a:r>
          </a:p>
          <a:p>
            <a:pPr marL="457200" indent="-457200">
              <a:buFont typeface="+mj-lt"/>
              <a:buAutoNum type="arabicPeriod"/>
            </a:pPr>
            <a:r>
              <a:rPr lang="cs-CZ" sz="2400" dirty="0">
                <a:latin typeface="Calibri" panose="020F0502020204030204" pitchFamily="34" charset="0"/>
              </a:rPr>
              <a:t>TČ proti svobodě a právům na ochranu osobnosti, soukromí a listovního tajemství</a:t>
            </a:r>
          </a:p>
          <a:p>
            <a:pPr marL="457200" indent="-457200">
              <a:buFont typeface="+mj-lt"/>
              <a:buAutoNum type="arabicPeriod"/>
            </a:pPr>
            <a:r>
              <a:rPr lang="cs-CZ" sz="2400" dirty="0">
                <a:latin typeface="Calibri" panose="020F0502020204030204" pitchFamily="34" charset="0"/>
              </a:rPr>
              <a:t>TČ proti lidské důstojnosti v sexuální oblasti</a:t>
            </a:r>
          </a:p>
          <a:p>
            <a:pPr marL="457200" indent="-457200">
              <a:buFont typeface="+mj-lt"/>
              <a:buAutoNum type="arabicPeriod"/>
            </a:pPr>
            <a:r>
              <a:rPr lang="cs-CZ" sz="2400" dirty="0">
                <a:latin typeface="Calibri" panose="020F0502020204030204" pitchFamily="34" charset="0"/>
              </a:rPr>
              <a:t>TČ proti rodině a dětem</a:t>
            </a:r>
          </a:p>
          <a:p>
            <a:pPr marL="457200" indent="-457200">
              <a:buFont typeface="+mj-lt"/>
              <a:buAutoNum type="arabicPeriod"/>
            </a:pPr>
            <a:r>
              <a:rPr lang="cs-CZ" sz="2400" dirty="0">
                <a:latin typeface="Calibri" panose="020F0502020204030204" pitchFamily="34" charset="0"/>
              </a:rPr>
              <a:t>TČ proti majetku</a:t>
            </a:r>
          </a:p>
          <a:p>
            <a:pPr marL="457200" indent="-457200">
              <a:buFont typeface="+mj-lt"/>
              <a:buAutoNum type="arabicPeriod"/>
            </a:pPr>
            <a:r>
              <a:rPr lang="cs-CZ" sz="2400" dirty="0">
                <a:latin typeface="Calibri" panose="020F0502020204030204" pitchFamily="34" charset="0"/>
              </a:rPr>
              <a:t>TČ hospodářské</a:t>
            </a:r>
          </a:p>
          <a:p>
            <a:pPr marL="457200" indent="-457200">
              <a:buFont typeface="+mj-lt"/>
              <a:buAutoNum type="arabicPeriod"/>
            </a:pPr>
            <a:r>
              <a:rPr lang="cs-CZ" sz="2400" dirty="0">
                <a:latin typeface="Calibri" panose="020F0502020204030204" pitchFamily="34" charset="0"/>
              </a:rPr>
              <a:t>TČ obecně nebezpečné</a:t>
            </a:r>
          </a:p>
          <a:p>
            <a:pPr marL="457200" indent="-457200">
              <a:buFont typeface="+mj-lt"/>
              <a:buAutoNum type="arabicPeriod"/>
            </a:pPr>
            <a:r>
              <a:rPr lang="cs-CZ" sz="2400" dirty="0">
                <a:latin typeface="Calibri" panose="020F0502020204030204" pitchFamily="34" charset="0"/>
              </a:rPr>
              <a:t>TČ proti životnímu prostředí</a:t>
            </a:r>
          </a:p>
          <a:p>
            <a:pPr marL="457200" indent="-457200">
              <a:buFont typeface="+mj-lt"/>
              <a:buAutoNum type="arabicPeriod"/>
            </a:pPr>
            <a:r>
              <a:rPr lang="cs-CZ" sz="2400" dirty="0">
                <a:latin typeface="Calibri" panose="020F0502020204030204" pitchFamily="34" charset="0"/>
              </a:rPr>
              <a:t>TČ proti České republice, cizímu státu a mezinárodní organizaci</a:t>
            </a:r>
          </a:p>
          <a:p>
            <a:pPr marL="457200" indent="-457200">
              <a:buFont typeface="+mj-lt"/>
              <a:buAutoNum type="arabicPeriod"/>
            </a:pPr>
            <a:r>
              <a:rPr lang="cs-CZ" sz="2400" dirty="0">
                <a:latin typeface="Calibri" panose="020F0502020204030204" pitchFamily="34" charset="0"/>
              </a:rPr>
              <a:t>TČ proti pořádku ve věcech veřejných</a:t>
            </a:r>
          </a:p>
          <a:p>
            <a:pPr marL="457200" indent="-457200">
              <a:buFont typeface="+mj-lt"/>
              <a:buAutoNum type="arabicPeriod"/>
            </a:pPr>
            <a:r>
              <a:rPr lang="cs-CZ" sz="2400" dirty="0">
                <a:latin typeface="Calibri" panose="020F0502020204030204" pitchFamily="34" charset="0"/>
              </a:rPr>
              <a:t>TČ proti branné povinnosti</a:t>
            </a:r>
          </a:p>
          <a:p>
            <a:pPr marL="457200" indent="-457200">
              <a:buFont typeface="+mj-lt"/>
              <a:buAutoNum type="arabicPeriod"/>
            </a:pPr>
            <a:r>
              <a:rPr lang="cs-CZ" sz="2400" dirty="0">
                <a:latin typeface="Calibri" panose="020F0502020204030204" pitchFamily="34" charset="0"/>
              </a:rPr>
              <a:t>TČ vojenské</a:t>
            </a:r>
          </a:p>
          <a:p>
            <a:pPr marL="457200" indent="-457200">
              <a:buFont typeface="+mj-lt"/>
              <a:buAutoNum type="arabicPeriod"/>
            </a:pPr>
            <a:r>
              <a:rPr lang="cs-CZ" sz="2400" dirty="0">
                <a:latin typeface="Calibri" panose="020F0502020204030204" pitchFamily="34" charset="0"/>
              </a:rPr>
              <a:t>TČ proti lidskosti, proti míru a válečné TČ</a:t>
            </a:r>
          </a:p>
          <a:p>
            <a:pPr marL="342900" indent="-342900">
              <a:buFont typeface="Arial" panose="020B0604020202020204" pitchFamily="34" charset="0"/>
              <a:buChar char="•"/>
            </a:pPr>
            <a:endParaRPr lang="cs-CZ" sz="2400" b="0" dirty="0">
              <a:latin typeface="Calibri" panose="020F0502020204030204" pitchFamily="34" charset="0"/>
            </a:endParaRPr>
          </a:p>
        </p:txBody>
      </p:sp>
    </p:spTree>
    <p:extLst>
      <p:ext uri="{BB962C8B-B14F-4D97-AF65-F5344CB8AC3E}">
        <p14:creationId xmlns:p14="http://schemas.microsoft.com/office/powerpoint/2010/main" val="3441988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C7C53C-C729-41DF-BCD0-37175F62B4AF}"/>
              </a:ext>
            </a:extLst>
          </p:cNvPr>
          <p:cNvSpPr>
            <a:spLocks noGrp="1"/>
          </p:cNvSpPr>
          <p:nvPr>
            <p:ph type="title"/>
          </p:nvPr>
        </p:nvSpPr>
        <p:spPr>
          <a:xfrm>
            <a:off x="808815" y="5523615"/>
            <a:ext cx="11186483" cy="870073"/>
          </a:xfrm>
        </p:spPr>
        <p:txBody>
          <a:bodyPr>
            <a:noAutofit/>
          </a:bodyPr>
          <a:lstStyle/>
          <a:p>
            <a:pPr algn="r"/>
            <a:r>
              <a:rPr lang="cs-CZ" sz="4000" b="1" dirty="0">
                <a:latin typeface="Calibri" panose="020F0502020204030204" pitchFamily="34" charset="0"/>
              </a:rPr>
              <a:t>Trestné činy proti životu a zdraví</a:t>
            </a:r>
          </a:p>
        </p:txBody>
      </p:sp>
      <p:sp>
        <p:nvSpPr>
          <p:cNvPr id="3" name="Zástupný symbol pro obsah 2">
            <a:extLst>
              <a:ext uri="{FF2B5EF4-FFF2-40B4-BE49-F238E27FC236}">
                <a16:creationId xmlns:a16="http://schemas.microsoft.com/office/drawing/2014/main" id="{370AA609-C635-4BA1-95D2-C4DBE6BA7B54}"/>
              </a:ext>
            </a:extLst>
          </p:cNvPr>
          <p:cNvSpPr>
            <a:spLocks noGrp="1"/>
          </p:cNvSpPr>
          <p:nvPr>
            <p:ph idx="1"/>
          </p:nvPr>
        </p:nvSpPr>
        <p:spPr>
          <a:xfrm>
            <a:off x="196702" y="149628"/>
            <a:ext cx="11798596" cy="5785659"/>
          </a:xfrm>
        </p:spPr>
        <p:txBody>
          <a:bodyPr>
            <a:normAutofit/>
          </a:bodyPr>
          <a:lstStyle/>
          <a:p>
            <a:pPr>
              <a:spcBef>
                <a:spcPts val="0"/>
              </a:spcBef>
              <a:spcAft>
                <a:spcPts val="300"/>
              </a:spcAft>
            </a:pPr>
            <a:r>
              <a:rPr lang="cs-CZ" sz="2100" dirty="0">
                <a:latin typeface="Calibri" panose="020F0502020204030204" pitchFamily="34" charset="0"/>
                <a:cs typeface="Calibri" panose="020F0502020204030204" pitchFamily="34" charset="0"/>
              </a:rPr>
              <a:t>§ 140 trestního zákoníku - Vražda</a:t>
            </a:r>
          </a:p>
          <a:p>
            <a:pPr>
              <a:spcBef>
                <a:spcPts val="0"/>
              </a:spcBef>
              <a:spcAft>
                <a:spcPts val="300"/>
              </a:spcAft>
            </a:pPr>
            <a:r>
              <a:rPr lang="cs-CZ" sz="2100" dirty="0">
                <a:latin typeface="Calibri" panose="020F0502020204030204" pitchFamily="34" charset="0"/>
                <a:cs typeface="Calibri" panose="020F0502020204030204" pitchFamily="34" charset="0"/>
              </a:rPr>
              <a:t>(1)</a:t>
            </a:r>
            <a:r>
              <a:rPr lang="cs-CZ" sz="2100" b="0" dirty="0">
                <a:latin typeface="Calibri" panose="020F0502020204030204" pitchFamily="34" charset="0"/>
                <a:cs typeface="Calibri" panose="020F0502020204030204" pitchFamily="34" charset="0"/>
              </a:rPr>
              <a:t> Kdo jiného úmyslně usmrtí, bude potrestán odnětím svobody na deset až osmnáct let.</a:t>
            </a:r>
          </a:p>
          <a:p>
            <a:pPr>
              <a:spcBef>
                <a:spcPts val="0"/>
              </a:spcBef>
              <a:spcAft>
                <a:spcPts val="300"/>
              </a:spcAft>
            </a:pPr>
            <a:r>
              <a:rPr lang="cs-CZ" sz="2100" dirty="0">
                <a:latin typeface="Calibri" panose="020F0502020204030204" pitchFamily="34" charset="0"/>
                <a:cs typeface="Calibri" panose="020F0502020204030204" pitchFamily="34" charset="0"/>
              </a:rPr>
              <a:t>(2)</a:t>
            </a:r>
            <a:r>
              <a:rPr lang="cs-CZ" sz="2100" b="0" dirty="0">
                <a:latin typeface="Calibri" panose="020F0502020204030204" pitchFamily="34" charset="0"/>
                <a:cs typeface="Calibri" panose="020F0502020204030204" pitchFamily="34" charset="0"/>
              </a:rPr>
              <a:t> Kdo jiného úmyslně usmrtí s rozmyslem nebo po předchozím uvážení, bude potrestán odnětím svobody na dvanáct až dvacet let.</a:t>
            </a:r>
          </a:p>
          <a:p>
            <a:pPr>
              <a:spcBef>
                <a:spcPts val="0"/>
              </a:spcBef>
              <a:spcAft>
                <a:spcPts val="300"/>
              </a:spcAft>
            </a:pPr>
            <a:r>
              <a:rPr lang="cs-CZ" sz="2100" dirty="0">
                <a:latin typeface="Calibri" panose="020F0502020204030204" pitchFamily="34" charset="0"/>
                <a:cs typeface="Calibri" panose="020F0502020204030204" pitchFamily="34" charset="0"/>
              </a:rPr>
              <a:t>(3)</a:t>
            </a:r>
            <a:r>
              <a:rPr lang="cs-CZ" sz="2100" b="0" dirty="0">
                <a:latin typeface="Calibri" panose="020F0502020204030204" pitchFamily="34" charset="0"/>
                <a:cs typeface="Calibri" panose="020F0502020204030204" pitchFamily="34" charset="0"/>
              </a:rPr>
              <a:t> Odnětím svobody na patnáct až dvacet let nebo výjimečným trestem bude pachatel potrestán, spáchá-li čin uvedený v odstavci 1 nebo 2</a:t>
            </a:r>
          </a:p>
          <a:p>
            <a:pPr>
              <a:spcBef>
                <a:spcPts val="0"/>
              </a:spcBef>
              <a:spcAft>
                <a:spcPts val="300"/>
              </a:spcAft>
            </a:pPr>
            <a:r>
              <a:rPr lang="cs-CZ" sz="2100" dirty="0">
                <a:latin typeface="Calibri" panose="020F0502020204030204" pitchFamily="34" charset="0"/>
                <a:cs typeface="Calibri" panose="020F0502020204030204" pitchFamily="34" charset="0"/>
              </a:rPr>
              <a:t>a)</a:t>
            </a:r>
            <a:r>
              <a:rPr lang="cs-CZ" sz="2100" b="0" dirty="0">
                <a:latin typeface="Calibri" panose="020F0502020204030204" pitchFamily="34" charset="0"/>
                <a:cs typeface="Calibri" panose="020F0502020204030204" pitchFamily="34" charset="0"/>
              </a:rPr>
              <a:t> na dvou nebo více osobách, </a:t>
            </a:r>
            <a:r>
              <a:rPr lang="cs-CZ" sz="2100" dirty="0">
                <a:latin typeface="Calibri" panose="020F0502020204030204" pitchFamily="34" charset="0"/>
                <a:cs typeface="Calibri" panose="020F0502020204030204" pitchFamily="34" charset="0"/>
              </a:rPr>
              <a:t>b)</a:t>
            </a:r>
            <a:r>
              <a:rPr lang="cs-CZ" sz="2100" b="0" dirty="0">
                <a:latin typeface="Calibri" panose="020F0502020204030204" pitchFamily="34" charset="0"/>
                <a:cs typeface="Calibri" panose="020F0502020204030204" pitchFamily="34" charset="0"/>
              </a:rPr>
              <a:t> na těhotné ženě, </a:t>
            </a:r>
            <a:r>
              <a:rPr lang="cs-CZ" sz="2100" dirty="0">
                <a:latin typeface="Calibri" panose="020F0502020204030204" pitchFamily="34" charset="0"/>
                <a:cs typeface="Calibri" panose="020F0502020204030204" pitchFamily="34" charset="0"/>
              </a:rPr>
              <a:t>c)</a:t>
            </a:r>
            <a:r>
              <a:rPr lang="cs-CZ" sz="2100" b="0" dirty="0">
                <a:latin typeface="Calibri" panose="020F0502020204030204" pitchFamily="34" charset="0"/>
                <a:cs typeface="Calibri" panose="020F0502020204030204" pitchFamily="34" charset="0"/>
              </a:rPr>
              <a:t> na dítěti mladším patnácti let, </a:t>
            </a:r>
            <a:r>
              <a:rPr lang="cs-CZ" sz="2100" dirty="0">
                <a:latin typeface="Calibri" panose="020F0502020204030204" pitchFamily="34" charset="0"/>
                <a:cs typeface="Calibri" panose="020F0502020204030204" pitchFamily="34" charset="0"/>
              </a:rPr>
              <a:t>d)</a:t>
            </a:r>
            <a:r>
              <a:rPr lang="cs-CZ" sz="2100" b="0" dirty="0">
                <a:latin typeface="Calibri" panose="020F0502020204030204" pitchFamily="34" charset="0"/>
                <a:cs typeface="Calibri" panose="020F0502020204030204" pitchFamily="34" charset="0"/>
              </a:rPr>
              <a:t> na úřední osobě při výkonu nebo pro výkon její pravomoci, </a:t>
            </a:r>
            <a:r>
              <a:rPr lang="cs-CZ" sz="2100" dirty="0">
                <a:latin typeface="Calibri" panose="020F0502020204030204" pitchFamily="34" charset="0"/>
                <a:cs typeface="Calibri" panose="020F0502020204030204" pitchFamily="34" charset="0"/>
              </a:rPr>
              <a:t>e)</a:t>
            </a:r>
            <a:r>
              <a:rPr lang="cs-CZ" sz="2100" b="0" dirty="0">
                <a:latin typeface="Calibri" panose="020F0502020204030204" pitchFamily="34" charset="0"/>
                <a:cs typeface="Calibri" panose="020F0502020204030204" pitchFamily="34" charset="0"/>
              </a:rPr>
              <a:t> na svědkovi, znalci nebo tlumočníkovi v souvislosti s výkonem jejich povinnosti, </a:t>
            </a:r>
            <a:r>
              <a:rPr lang="cs-CZ" sz="2100" dirty="0">
                <a:latin typeface="Calibri" panose="020F0502020204030204" pitchFamily="34" charset="0"/>
                <a:cs typeface="Calibri" panose="020F0502020204030204" pitchFamily="34" charset="0"/>
              </a:rPr>
              <a:t>f)</a:t>
            </a:r>
            <a:r>
              <a:rPr lang="cs-CZ" sz="2100" b="0" dirty="0">
                <a:latin typeface="Calibri" panose="020F0502020204030204" pitchFamily="34" charset="0"/>
                <a:cs typeface="Calibri" panose="020F0502020204030204" pitchFamily="34" charset="0"/>
              </a:rPr>
              <a:t> na zdravotnickém pracovníkovi při výkonu zdravotnického zaměstnání nebo povolání směřujícího k záchraně života nebo ochraně zdraví, nebo na jiném, který plnil svoji obdobnou povinnost při ochraně života, zdraví nebo majetku vyplývající z jeho zaměstnání, povolání, postavení nebo funkce nebo uloženou mu podle zákona, </a:t>
            </a:r>
            <a:r>
              <a:rPr lang="cs-CZ" sz="2100" dirty="0">
                <a:latin typeface="Calibri" panose="020F0502020204030204" pitchFamily="34" charset="0"/>
                <a:cs typeface="Calibri" panose="020F0502020204030204" pitchFamily="34" charset="0"/>
              </a:rPr>
              <a:t>g)</a:t>
            </a:r>
            <a:r>
              <a:rPr lang="cs-CZ" sz="2100" b="0" dirty="0">
                <a:latin typeface="Calibri" panose="020F0502020204030204" pitchFamily="34" charset="0"/>
                <a:cs typeface="Calibri" panose="020F0502020204030204" pitchFamily="34" charset="0"/>
              </a:rPr>
              <a:t> na jiném pro jeho skutečnou nebo domnělou rasu, příslušnost k etnické skupině, národnost, politické přesvědčení, vyznání nebo proto, že je skutečně nebo domněle bez vyznání, </a:t>
            </a:r>
            <a:r>
              <a:rPr lang="cs-CZ" sz="2100" dirty="0">
                <a:latin typeface="Calibri" panose="020F0502020204030204" pitchFamily="34" charset="0"/>
                <a:cs typeface="Calibri" panose="020F0502020204030204" pitchFamily="34" charset="0"/>
              </a:rPr>
              <a:t>h)</a:t>
            </a:r>
            <a:r>
              <a:rPr lang="cs-CZ" sz="2100" b="0" dirty="0">
                <a:latin typeface="Calibri" panose="020F0502020204030204" pitchFamily="34" charset="0"/>
                <a:cs typeface="Calibri" panose="020F0502020204030204" pitchFamily="34" charset="0"/>
              </a:rPr>
              <a:t> opětovně, </a:t>
            </a:r>
            <a:r>
              <a:rPr lang="cs-CZ" sz="2100" dirty="0">
                <a:latin typeface="Calibri" panose="020F0502020204030204" pitchFamily="34" charset="0"/>
                <a:cs typeface="Calibri" panose="020F0502020204030204" pitchFamily="34" charset="0"/>
              </a:rPr>
              <a:t>i)</a:t>
            </a:r>
            <a:r>
              <a:rPr lang="cs-CZ" sz="2100" b="0" dirty="0">
                <a:latin typeface="Calibri" panose="020F0502020204030204" pitchFamily="34" charset="0"/>
                <a:cs typeface="Calibri" panose="020F0502020204030204" pitchFamily="34" charset="0"/>
              </a:rPr>
              <a:t> zvlášť surovým nebo trýznivým způsobem, nebo </a:t>
            </a:r>
            <a:r>
              <a:rPr lang="cs-CZ" sz="2100" dirty="0">
                <a:latin typeface="Calibri" panose="020F0502020204030204" pitchFamily="34" charset="0"/>
                <a:cs typeface="Calibri" panose="020F0502020204030204" pitchFamily="34" charset="0"/>
              </a:rPr>
              <a:t>j)</a:t>
            </a:r>
            <a:r>
              <a:rPr lang="cs-CZ" sz="2100" b="0" dirty="0">
                <a:latin typeface="Calibri" panose="020F0502020204030204" pitchFamily="34" charset="0"/>
                <a:cs typeface="Calibri" panose="020F0502020204030204" pitchFamily="34" charset="0"/>
              </a:rPr>
              <a:t> v úmyslu získat pro sebe nebo pro jiného majetkový prospěch nebo ve snaze zakrýt nebo usnadnit jiný trestný čin nebo z jiné zavrženíhodné pohnutky.</a:t>
            </a:r>
          </a:p>
          <a:p>
            <a:pPr>
              <a:spcBef>
                <a:spcPts val="0"/>
              </a:spcBef>
              <a:spcAft>
                <a:spcPts val="300"/>
              </a:spcAft>
            </a:pPr>
            <a:r>
              <a:rPr lang="cs-CZ" sz="2100" dirty="0">
                <a:latin typeface="Calibri" panose="020F0502020204030204" pitchFamily="34" charset="0"/>
                <a:cs typeface="Calibri" panose="020F0502020204030204" pitchFamily="34" charset="0"/>
              </a:rPr>
              <a:t>(4)</a:t>
            </a:r>
            <a:r>
              <a:rPr lang="cs-CZ" sz="2100" b="0" dirty="0">
                <a:latin typeface="Calibri" panose="020F0502020204030204" pitchFamily="34" charset="0"/>
                <a:cs typeface="Calibri" panose="020F0502020204030204" pitchFamily="34" charset="0"/>
              </a:rPr>
              <a:t> Příprava je trestná.</a:t>
            </a:r>
          </a:p>
        </p:txBody>
      </p:sp>
    </p:spTree>
    <p:extLst>
      <p:ext uri="{BB962C8B-B14F-4D97-AF65-F5344CB8AC3E}">
        <p14:creationId xmlns:p14="http://schemas.microsoft.com/office/powerpoint/2010/main" val="449969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C7C53C-C729-41DF-BCD0-37175F62B4AF}"/>
              </a:ext>
            </a:extLst>
          </p:cNvPr>
          <p:cNvSpPr>
            <a:spLocks noGrp="1"/>
          </p:cNvSpPr>
          <p:nvPr>
            <p:ph type="title"/>
          </p:nvPr>
        </p:nvSpPr>
        <p:spPr>
          <a:xfrm>
            <a:off x="808815" y="5523615"/>
            <a:ext cx="11186483" cy="870073"/>
          </a:xfrm>
        </p:spPr>
        <p:txBody>
          <a:bodyPr>
            <a:noAutofit/>
          </a:bodyPr>
          <a:lstStyle/>
          <a:p>
            <a:pPr algn="r"/>
            <a:r>
              <a:rPr lang="cs-CZ" sz="4000" b="1" dirty="0">
                <a:latin typeface="Calibri" panose="020F0502020204030204" pitchFamily="34" charset="0"/>
              </a:rPr>
              <a:t>Trestné činy proti životu</a:t>
            </a:r>
          </a:p>
        </p:txBody>
      </p:sp>
      <p:sp>
        <p:nvSpPr>
          <p:cNvPr id="3" name="Zástupný symbol pro obsah 2">
            <a:extLst>
              <a:ext uri="{FF2B5EF4-FFF2-40B4-BE49-F238E27FC236}">
                <a16:creationId xmlns:a16="http://schemas.microsoft.com/office/drawing/2014/main" id="{370AA609-C635-4BA1-95D2-C4DBE6BA7B54}"/>
              </a:ext>
            </a:extLst>
          </p:cNvPr>
          <p:cNvSpPr>
            <a:spLocks noGrp="1"/>
          </p:cNvSpPr>
          <p:nvPr>
            <p:ph idx="1"/>
          </p:nvPr>
        </p:nvSpPr>
        <p:spPr>
          <a:xfrm>
            <a:off x="196702" y="149629"/>
            <a:ext cx="11456037" cy="5619404"/>
          </a:xfrm>
        </p:spPr>
        <p:txBody>
          <a:bodyPr>
            <a:normAutofit/>
          </a:bodyPr>
          <a:lstStyle/>
          <a:p>
            <a:pPr marL="457200" indent="-457200">
              <a:buFont typeface="Arial" panose="020B0604020202020204" pitchFamily="34" charset="0"/>
              <a:buChar char="•"/>
            </a:pPr>
            <a:r>
              <a:rPr lang="cs-CZ" sz="2400" dirty="0">
                <a:latin typeface="Calibri" panose="020F0502020204030204" pitchFamily="34" charset="0"/>
              </a:rPr>
              <a:t>Zabití: </a:t>
            </a:r>
            <a:r>
              <a:rPr lang="cs-CZ" sz="2400" b="0" dirty="0">
                <a:latin typeface="Calibri" panose="020F0502020204030204" pitchFamily="34" charset="0"/>
              </a:rPr>
              <a:t>„Kdo jiného úmyslně usmrtí v silném rozrušení ze strachu, úleku, zmatku nebo jiného omluvitelného hnutí mysli anebo v důsledku předchozího zavrženíhodného jednání poškozeného, bude potrestán trestem odnětí svobody na tři léta až deset let. “</a:t>
            </a:r>
          </a:p>
          <a:p>
            <a:pPr marL="457200" indent="-457200">
              <a:buFont typeface="Arial" panose="020B0604020202020204" pitchFamily="34" charset="0"/>
              <a:buChar char="•"/>
            </a:pPr>
            <a:r>
              <a:rPr lang="cs-CZ" sz="2400" dirty="0">
                <a:latin typeface="Calibri" panose="020F0502020204030204" pitchFamily="34" charset="0"/>
              </a:rPr>
              <a:t>Vražda novorozeného dítěte matkou: </a:t>
            </a:r>
            <a:r>
              <a:rPr lang="cs-CZ" sz="2400" b="0" dirty="0">
                <a:latin typeface="Calibri" panose="020F0502020204030204" pitchFamily="34" charset="0"/>
              </a:rPr>
              <a:t>„Matka, která v rozrušení způsobeném porodem úmyslně usmrtí při porodu nebo bezprostředně po něm své novorozené dítě, bude potrestána odnětím svobody na tři léta až osm let. “</a:t>
            </a:r>
          </a:p>
          <a:p>
            <a:pPr marL="457200" indent="-457200">
              <a:buFont typeface="Arial" panose="020B0604020202020204" pitchFamily="34" charset="0"/>
              <a:buChar char="•"/>
            </a:pPr>
            <a:r>
              <a:rPr lang="cs-CZ" sz="2400" dirty="0">
                <a:latin typeface="Calibri" panose="020F0502020204030204" pitchFamily="34" charset="0"/>
              </a:rPr>
              <a:t>Usmrcení z nedbalosti: </a:t>
            </a:r>
            <a:r>
              <a:rPr lang="cs-CZ" sz="2400" b="0" dirty="0">
                <a:latin typeface="Calibri" panose="020F0502020204030204" pitchFamily="34" charset="0"/>
              </a:rPr>
              <a:t>„Kdo jinému z nedbalosti způsobí smrt, bude potrestán odnětím svobody až na tři léta nebo zákazem činnosti. “</a:t>
            </a:r>
          </a:p>
          <a:p>
            <a:pPr marL="457200" indent="-457200">
              <a:buFont typeface="Arial" panose="020B0604020202020204" pitchFamily="34" charset="0"/>
              <a:buChar char="•"/>
            </a:pPr>
            <a:r>
              <a:rPr lang="cs-CZ" sz="2400" dirty="0">
                <a:latin typeface="Calibri" panose="020F0502020204030204" pitchFamily="34" charset="0"/>
              </a:rPr>
              <a:t>Účast na sebevraždě: </a:t>
            </a:r>
            <a:r>
              <a:rPr lang="cs-CZ" sz="2400" b="0" dirty="0">
                <a:latin typeface="Calibri" panose="020F0502020204030204" pitchFamily="34" charset="0"/>
              </a:rPr>
              <a:t>„Kdo jiného pohne k sebevraždě nebo jinému k sebevraždě pomáhá, bude potrestán, došlo-li alespoň k pokusu sebevraždy, odnětím svobody až na tři léta. “</a:t>
            </a:r>
          </a:p>
          <a:p>
            <a:pPr marL="342900" indent="-342900">
              <a:buFont typeface="Arial" panose="020B0604020202020204" pitchFamily="34" charset="0"/>
              <a:buChar char="•"/>
            </a:pPr>
            <a:endParaRPr lang="cs-CZ" sz="2400" b="0" dirty="0">
              <a:latin typeface="Calibri" panose="020F0502020204030204" pitchFamily="34" charset="0"/>
            </a:endParaRPr>
          </a:p>
        </p:txBody>
      </p:sp>
    </p:spTree>
    <p:extLst>
      <p:ext uri="{BB962C8B-B14F-4D97-AF65-F5344CB8AC3E}">
        <p14:creationId xmlns:p14="http://schemas.microsoft.com/office/powerpoint/2010/main" val="28342601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C7C53C-C729-41DF-BCD0-37175F62B4AF}"/>
              </a:ext>
            </a:extLst>
          </p:cNvPr>
          <p:cNvSpPr>
            <a:spLocks noGrp="1"/>
          </p:cNvSpPr>
          <p:nvPr>
            <p:ph type="title"/>
          </p:nvPr>
        </p:nvSpPr>
        <p:spPr>
          <a:xfrm>
            <a:off x="808815" y="5523615"/>
            <a:ext cx="11186483" cy="870073"/>
          </a:xfrm>
        </p:spPr>
        <p:txBody>
          <a:bodyPr>
            <a:noAutofit/>
          </a:bodyPr>
          <a:lstStyle/>
          <a:p>
            <a:pPr algn="r"/>
            <a:r>
              <a:rPr lang="cs-CZ" sz="4000" b="1" dirty="0">
                <a:latin typeface="Calibri" panose="020F0502020204030204" pitchFamily="34" charset="0"/>
              </a:rPr>
              <a:t>Další </a:t>
            </a:r>
            <a:r>
              <a:rPr lang="cs-CZ" sz="4000" b="1" dirty="0" err="1">
                <a:latin typeface="Calibri" panose="020F0502020204030204" pitchFamily="34" charset="0"/>
              </a:rPr>
              <a:t>tč</a:t>
            </a:r>
            <a:r>
              <a:rPr lang="cs-CZ" sz="4000" b="1" dirty="0">
                <a:latin typeface="Calibri" panose="020F0502020204030204" pitchFamily="34" charset="0"/>
              </a:rPr>
              <a:t> proti životu a zdraví</a:t>
            </a:r>
          </a:p>
        </p:txBody>
      </p:sp>
      <p:sp>
        <p:nvSpPr>
          <p:cNvPr id="3" name="Zástupný symbol pro obsah 2">
            <a:extLst>
              <a:ext uri="{FF2B5EF4-FFF2-40B4-BE49-F238E27FC236}">
                <a16:creationId xmlns:a16="http://schemas.microsoft.com/office/drawing/2014/main" id="{370AA609-C635-4BA1-95D2-C4DBE6BA7B54}"/>
              </a:ext>
            </a:extLst>
          </p:cNvPr>
          <p:cNvSpPr>
            <a:spLocks noGrp="1"/>
          </p:cNvSpPr>
          <p:nvPr>
            <p:ph idx="1"/>
          </p:nvPr>
        </p:nvSpPr>
        <p:spPr>
          <a:xfrm>
            <a:off x="196702" y="149629"/>
            <a:ext cx="11456037" cy="5619404"/>
          </a:xfrm>
        </p:spPr>
        <p:txBody>
          <a:bodyPr>
            <a:normAutofit fontScale="92500" lnSpcReduction="10000"/>
          </a:bodyPr>
          <a:lstStyle/>
          <a:p>
            <a:r>
              <a:rPr lang="cs-CZ" sz="2400" dirty="0">
                <a:latin typeface="Calibri" panose="020F0502020204030204" pitchFamily="34" charset="0"/>
              </a:rPr>
              <a:t>TČ proti zdraví: </a:t>
            </a:r>
            <a:r>
              <a:rPr lang="cs-CZ" sz="2400" b="0" dirty="0">
                <a:latin typeface="Calibri" panose="020F0502020204030204" pitchFamily="34" charset="0"/>
              </a:rPr>
              <a:t>těžké ublížení na zdraví, ublížení na zdraví, ublížení na zdraví z omluvitelné pohnutky, těžké ublížení na zdraví z nedbalosti, ublížení na zdraví z nedbalosti</a:t>
            </a:r>
          </a:p>
          <a:p>
            <a:r>
              <a:rPr lang="cs-CZ" sz="2400" dirty="0">
                <a:latin typeface="Calibri" panose="020F0502020204030204" pitchFamily="34" charset="0"/>
              </a:rPr>
              <a:t>TČ ohrožující život nebo zdraví:</a:t>
            </a:r>
          </a:p>
          <a:p>
            <a:pPr marL="342900" indent="-342900">
              <a:buFont typeface="Arial" panose="020B0604020202020204" pitchFamily="34" charset="0"/>
              <a:buChar char="•"/>
            </a:pPr>
            <a:r>
              <a:rPr lang="cs-CZ" sz="2400" dirty="0">
                <a:latin typeface="Calibri" panose="020F0502020204030204" pitchFamily="34" charset="0"/>
              </a:rPr>
              <a:t>Neposkytnutí pomoci: </a:t>
            </a:r>
            <a:r>
              <a:rPr lang="cs-CZ" sz="2400" b="0" dirty="0">
                <a:latin typeface="Calibri" panose="020F0502020204030204" pitchFamily="34" charset="0"/>
              </a:rPr>
              <a:t>„Kdo osobě, která je v nebezpečí smrti nebo jeví známky vážné poruchy zdraví nebo jiného vážného onemocnění, neposkytne potřebnou pomoc, ač tak může učinit bez nebezpečí pro sebe nebo jiného, bude potrestán odnětím svobody až na dvě léta.“</a:t>
            </a:r>
          </a:p>
          <a:p>
            <a:pPr marL="342900" indent="-342900">
              <a:buFont typeface="Arial" panose="020B0604020202020204" pitchFamily="34" charset="0"/>
              <a:buChar char="•"/>
            </a:pPr>
            <a:r>
              <a:rPr lang="cs-CZ" sz="2400" dirty="0">
                <a:latin typeface="Calibri" panose="020F0502020204030204" pitchFamily="34" charset="0"/>
              </a:rPr>
              <a:t>Rvačka: </a:t>
            </a:r>
            <a:r>
              <a:rPr lang="cs-CZ" sz="2400" b="0" dirty="0">
                <a:latin typeface="Calibri" panose="020F0502020204030204" pitchFamily="34" charset="0"/>
              </a:rPr>
              <a:t>„Kdo úmyslně ohrozí život nebo zdraví jiného tím, že se zúčastní rvačky, bude potrestán odnětím svobody až na jeden rok.“</a:t>
            </a:r>
          </a:p>
          <a:p>
            <a:pPr marL="342900" indent="-342900">
              <a:buFont typeface="Arial" panose="020B0604020202020204" pitchFamily="34" charset="0"/>
              <a:buChar char="•"/>
            </a:pPr>
            <a:r>
              <a:rPr lang="cs-CZ" sz="2400" b="0" dirty="0">
                <a:latin typeface="Calibri" panose="020F0502020204030204" pitchFamily="34" charset="0"/>
              </a:rPr>
              <a:t>Mučení a jiné nelidské a kruté zacházení; neposkytnutí pomoci řidičem dopravního prostředku; šíření nakažlivé lidské nemoci; šíření nakažlivé lidské nemoci z nedbalosti; ohrožení pohlavní nemocí; ohrožování zdraví závadnými potravinami a jinými předměty; ohrožování zdraví závadnými potravinami a jinými předměty z nedbalosti</a:t>
            </a:r>
          </a:p>
          <a:p>
            <a:r>
              <a:rPr lang="cs-CZ" sz="2400" dirty="0">
                <a:latin typeface="Calibri" panose="020F0502020204030204" pitchFamily="34" charset="0"/>
              </a:rPr>
              <a:t>Trestné činy proti těhotenství ženy</a:t>
            </a:r>
          </a:p>
          <a:p>
            <a:r>
              <a:rPr lang="cs-CZ" sz="2400" dirty="0">
                <a:latin typeface="Calibri" panose="020F0502020204030204" pitchFamily="34" charset="0"/>
              </a:rPr>
              <a:t>Trestné činy související s neoprávněným nakládáním s lidskými tkáněmi a orgány, lidským embryem a lidským genomem</a:t>
            </a:r>
          </a:p>
          <a:p>
            <a:endParaRPr lang="cs-CZ" sz="2400" b="0" dirty="0">
              <a:latin typeface="Calibri" panose="020F0502020204030204" pitchFamily="34" charset="0"/>
            </a:endParaRPr>
          </a:p>
        </p:txBody>
      </p:sp>
    </p:spTree>
    <p:extLst>
      <p:ext uri="{BB962C8B-B14F-4D97-AF65-F5344CB8AC3E}">
        <p14:creationId xmlns:p14="http://schemas.microsoft.com/office/powerpoint/2010/main" val="18740526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ákladní">
  <a:themeElements>
    <a:clrScheme name="Základní">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Základní">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ákladní">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5262</TotalTime>
  <Words>2454</Words>
  <Application>Microsoft Office PowerPoint</Application>
  <PresentationFormat>Širokoúhlá obrazovka</PresentationFormat>
  <Paragraphs>189</Paragraphs>
  <Slides>18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18</vt:i4>
      </vt:variant>
    </vt:vector>
  </HeadingPairs>
  <TitlesOfParts>
    <vt:vector size="22" baseType="lpstr">
      <vt:lpstr>Arial</vt:lpstr>
      <vt:lpstr>Arial Black</vt:lpstr>
      <vt:lpstr>Calibri</vt:lpstr>
      <vt:lpstr>Základní</vt:lpstr>
      <vt:lpstr>Objekt a objektivní stránka tč</vt:lpstr>
      <vt:lpstr>Pachatel trestného činu</vt:lpstr>
      <vt:lpstr>Subjektivní stránka tč</vt:lpstr>
      <vt:lpstr>Sankce za trestné činy</vt:lpstr>
      <vt:lpstr>Trestní právo hmotné – zvláštní část</vt:lpstr>
      <vt:lpstr>Systematika zvláštní části trestního zákoníku</vt:lpstr>
      <vt:lpstr>Trestné činy proti životu a zdraví</vt:lpstr>
      <vt:lpstr>Trestné činy proti životu</vt:lpstr>
      <vt:lpstr>Další tč proti životu a zdraví</vt:lpstr>
      <vt:lpstr>TRESTNÉ ČINY PROTI SVOBODĚ A PRÁVŮM NA OCHRANU OSOBNOSTI, SOUKROMÍ A LISTOVNÍHO TAJEMSTVÍ</vt:lpstr>
      <vt:lpstr>TRESTNÉ ČINY PROTI LIDSKÉ DŮSTOJNOSTI V SEXUÁLNÍ OBLASTI</vt:lpstr>
      <vt:lpstr>TRESTNÉ ČINY PROTI majetku</vt:lpstr>
      <vt:lpstr>Další trestné činy </vt:lpstr>
      <vt:lpstr>Sankcionování mladistvých</vt:lpstr>
      <vt:lpstr>Sankcionování mladistvých</vt:lpstr>
      <vt:lpstr>Trestní odpovědnost právnických osob</vt:lpstr>
      <vt:lpstr>Správní trestání</vt:lpstr>
      <vt:lpstr>Trestní právo x správní trestání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Ústavní právo</dc:title>
  <dc:creator>Jan Chmel</dc:creator>
  <cp:lastModifiedBy>Jan Chmel</cp:lastModifiedBy>
  <cp:revision>54</cp:revision>
  <dcterms:created xsi:type="dcterms:W3CDTF">2018-11-11T14:50:13Z</dcterms:created>
  <dcterms:modified xsi:type="dcterms:W3CDTF">2021-12-06T17:54:48Z</dcterms:modified>
</cp:coreProperties>
</file>