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86" r:id="rId3"/>
    <p:sldId id="289" r:id="rId4"/>
    <p:sldId id="288" r:id="rId5"/>
    <p:sldId id="287" r:id="rId6"/>
    <p:sldId id="290" r:id="rId7"/>
    <p:sldId id="291" r:id="rId8"/>
    <p:sldId id="293" r:id="rId9"/>
    <p:sldId id="292" r:id="rId10"/>
    <p:sldId id="294" r:id="rId11"/>
    <p:sldId id="29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3E3050-49E4-4BF1-BE68-C7F5AFB286CF}" v="1" dt="2021-11-29T17:44:08.9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1" autoAdjust="0"/>
    <p:restoredTop sz="94660"/>
  </p:normalViewPr>
  <p:slideViewPr>
    <p:cSldViewPr snapToGrid="0">
      <p:cViewPr varScale="1">
        <p:scale>
          <a:sx n="65" d="100"/>
          <a:sy n="65" d="100"/>
        </p:scale>
        <p:origin x="66" y="52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Chmel" userId="e8ec0640dd5de382" providerId="LiveId" clId="{E03E3050-49E4-4BF1-BE68-C7F5AFB286CF}"/>
    <pc:docChg chg="undo custSel addSld modSld">
      <pc:chgData name="Jan Chmel" userId="e8ec0640dd5de382" providerId="LiveId" clId="{E03E3050-49E4-4BF1-BE68-C7F5AFB286CF}" dt="2021-11-29T17:51:40.860" v="234" actId="27636"/>
      <pc:docMkLst>
        <pc:docMk/>
      </pc:docMkLst>
      <pc:sldChg chg="modSp add mod">
        <pc:chgData name="Jan Chmel" userId="e8ec0640dd5de382" providerId="LiveId" clId="{E03E3050-49E4-4BF1-BE68-C7F5AFB286CF}" dt="2021-11-29T17:51:40.860" v="234" actId="27636"/>
        <pc:sldMkLst>
          <pc:docMk/>
          <pc:sldMk cId="1058278265" sldId="295"/>
        </pc:sldMkLst>
        <pc:spChg chg="mod">
          <ac:chgData name="Jan Chmel" userId="e8ec0640dd5de382" providerId="LiveId" clId="{E03E3050-49E4-4BF1-BE68-C7F5AFB286CF}" dt="2021-11-29T17:44:23.188" v="36" actId="20577"/>
          <ac:spMkLst>
            <pc:docMk/>
            <pc:sldMk cId="1058278265" sldId="295"/>
            <ac:spMk id="2" creationId="{10C7C53C-C729-41DF-BCD0-37175F62B4AF}"/>
          </ac:spMkLst>
        </pc:spChg>
        <pc:spChg chg="mod">
          <ac:chgData name="Jan Chmel" userId="e8ec0640dd5de382" providerId="LiveId" clId="{E03E3050-49E4-4BF1-BE68-C7F5AFB286CF}" dt="2021-11-29T17:51:40.860" v="234" actId="27636"/>
          <ac:spMkLst>
            <pc:docMk/>
            <pc:sldMk cId="1058278265" sldId="295"/>
            <ac:spMk id="3" creationId="{370AA609-C635-4BA1-95D2-C4DBE6BA7B5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1"/>
            <a:ext cx="10363200" cy="4571999"/>
          </a:xfrm>
        </p:spPr>
        <p:txBody>
          <a:bodyPr anchor="ctr">
            <a:noAutofit/>
          </a:bodyPr>
          <a:lstStyle>
            <a:lvl1pPr>
              <a:lnSpc>
                <a:spcPct val="100000"/>
              </a:lnSpc>
              <a:defRPr sz="8800" spc="-80" baseline="0">
                <a:solidFill>
                  <a:schemeClr val="tx1"/>
                </a:solidFill>
              </a:defRPr>
            </a:lvl1pPr>
          </a:lstStyle>
          <a:p>
            <a:r>
              <a:rPr lang="cs-CZ"/>
              <a:t>Kliknutím lze upravit styl.</a:t>
            </a:r>
            <a:endParaRPr lang="en-US" dirty="0"/>
          </a:p>
        </p:txBody>
      </p:sp>
      <p:sp>
        <p:nvSpPr>
          <p:cNvPr id="3" name="Subtitle 2"/>
          <p:cNvSpPr>
            <a:spLocks noGrp="1"/>
          </p:cNvSpPr>
          <p:nvPr>
            <p:ph type="subTitle" idx="1"/>
          </p:nvPr>
        </p:nvSpPr>
        <p:spPr>
          <a:xfrm>
            <a:off x="609600" y="4800600"/>
            <a:ext cx="9144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45A9B657-1A02-452A-9660-F004242E58B6}" type="datetimeFigureOut">
              <a:rPr lang="cs-CZ" smtClean="0"/>
              <a:t>29.11.2021</a:t>
            </a:fld>
            <a:endParaRPr lang="cs-CZ"/>
          </a:p>
        </p:txBody>
      </p:sp>
      <p:sp>
        <p:nvSpPr>
          <p:cNvPr id="5" name="Footer Placeholder 4"/>
          <p:cNvSpPr>
            <a:spLocks noGrp="1"/>
          </p:cNvSpPr>
          <p:nvPr>
            <p:ph type="ftr" sz="quarter" idx="11"/>
          </p:nvPr>
        </p:nvSpPr>
        <p:spPr/>
        <p:txBody>
          <a:bodyPr/>
          <a:lstStyle/>
          <a:p>
            <a:endParaRPr lang="cs-CZ"/>
          </a:p>
        </p:txBody>
      </p:sp>
      <p:sp>
        <p:nvSpPr>
          <p:cNvPr id="9" name="Rectangle 8"/>
          <p:cNvSpPr/>
          <p:nvPr/>
        </p:nvSpPr>
        <p:spPr>
          <a:xfrm>
            <a:off x="12001499" y="4846320"/>
            <a:ext cx="190501"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2001499" y="0"/>
            <a:ext cx="190501"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C091721F-7C4B-4E43-9D25-C8C7E05FAE78}"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45A9B657-1A02-452A-9660-F004242E58B6}" type="datetimeFigureOut">
              <a:rPr lang="cs-CZ" smtClean="0"/>
              <a:t>29.11.2021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45A9B657-1A02-452A-9660-F004242E58B6}" type="datetimeFigureOut">
              <a:rPr lang="cs-CZ" smtClean="0"/>
              <a:t>29.11.2021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A9B657-1A02-452A-9660-F004242E58B6}" type="datetimeFigureOut">
              <a:rPr lang="cs-CZ" smtClean="0"/>
              <a:t>29.11.2021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09600" y="1447801"/>
            <a:ext cx="10363200" cy="4321175"/>
          </a:xfrm>
        </p:spPr>
        <p:txBody>
          <a:bodyPr anchor="ctr">
            <a:noAutofit/>
          </a:bodyPr>
          <a:lstStyle>
            <a:lvl1pPr algn="l">
              <a:lnSpc>
                <a:spcPct val="100000"/>
              </a:lnSpc>
              <a:defRPr sz="8800" b="0" cap="all" spc="-80" baseline="0">
                <a:solidFill>
                  <a:schemeClr val="tx1"/>
                </a:solidFill>
              </a:defRPr>
            </a:lvl1pPr>
          </a:lstStyle>
          <a:p>
            <a:r>
              <a:rPr lang="cs-CZ"/>
              <a:t>Kliknutím lze upravit styl.</a:t>
            </a:r>
            <a:endParaRPr lang="en-US" dirty="0"/>
          </a:p>
        </p:txBody>
      </p:sp>
      <p:sp>
        <p:nvSpPr>
          <p:cNvPr id="3" name="Text Placeholder 2"/>
          <p:cNvSpPr>
            <a:spLocks noGrp="1"/>
          </p:cNvSpPr>
          <p:nvPr>
            <p:ph type="body" idx="1"/>
          </p:nvPr>
        </p:nvSpPr>
        <p:spPr>
          <a:xfrm>
            <a:off x="609600" y="228601"/>
            <a:ext cx="103632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7" name="Date Placeholder 6"/>
          <p:cNvSpPr>
            <a:spLocks noGrp="1"/>
          </p:cNvSpPr>
          <p:nvPr>
            <p:ph type="dt" sz="half" idx="10"/>
          </p:nvPr>
        </p:nvSpPr>
        <p:spPr/>
        <p:txBody>
          <a:bodyPr/>
          <a:lstStyle/>
          <a:p>
            <a:fld id="{45A9B657-1A02-452A-9660-F004242E58B6}" type="datetimeFigureOut">
              <a:rPr lang="cs-CZ" smtClean="0"/>
              <a:t>29.11.2021</a:t>
            </a:fld>
            <a:endParaRPr lang="cs-CZ"/>
          </a:p>
        </p:txBody>
      </p:sp>
      <p:sp>
        <p:nvSpPr>
          <p:cNvPr id="8" name="Slide Number Placeholder 7"/>
          <p:cNvSpPr>
            <a:spLocks noGrp="1"/>
          </p:cNvSpPr>
          <p:nvPr>
            <p:ph type="sldNum" sz="quarter" idx="11"/>
          </p:nvPr>
        </p:nvSpPr>
        <p:spPr/>
        <p:txBody>
          <a:bodyPr/>
          <a:lstStyle/>
          <a:p>
            <a:fld id="{C091721F-7C4B-4E43-9D25-C8C7E05FAE78}" type="slidenum">
              <a:rPr lang="cs-CZ" smtClean="0"/>
              <a:t>‹#›</a:t>
            </a:fld>
            <a:endParaRPr lang="cs-CZ"/>
          </a:p>
        </p:txBody>
      </p:sp>
      <p:sp>
        <p:nvSpPr>
          <p:cNvPr id="9" name="Footer Placeholder 8"/>
          <p:cNvSpPr>
            <a:spLocks noGrp="1"/>
          </p:cNvSpPr>
          <p:nvPr>
            <p:ph type="ftr" sz="quarter" idx="12"/>
          </p:nvPr>
        </p:nvSpPr>
        <p:spPr/>
        <p:txBody>
          <a:bodyPr/>
          <a:lstStyle/>
          <a:p>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217424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78688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5A9B657-1A02-452A-9660-F004242E58B6}" type="datetimeFigureOut">
              <a:rPr lang="cs-CZ" smtClean="0"/>
              <a:t>29.11.2021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2170176" y="1572768"/>
            <a:ext cx="438912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2170176"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790944" y="1572768"/>
            <a:ext cx="438912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cs-CZ"/>
              <a:t>Kliknutím lze upravit styly předlohy textu.</a:t>
            </a:r>
          </a:p>
        </p:txBody>
      </p:sp>
      <p:sp>
        <p:nvSpPr>
          <p:cNvPr id="6" name="Content Placeholder 5"/>
          <p:cNvSpPr>
            <a:spLocks noGrp="1"/>
          </p:cNvSpPr>
          <p:nvPr>
            <p:ph sz="quarter" idx="4"/>
          </p:nvPr>
        </p:nvSpPr>
        <p:spPr>
          <a:xfrm>
            <a:off x="6790944"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5A9B657-1A02-452A-9660-F004242E58B6}" type="datetimeFigureOut">
              <a:rPr lang="cs-CZ" smtClean="0"/>
              <a:t>29.11.2021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45A9B657-1A02-452A-9660-F004242E58B6}" type="datetimeFigureOut">
              <a:rPr lang="cs-CZ" smtClean="0"/>
              <a:t>29.11.2021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A9B657-1A02-452A-9660-F004242E58B6}" type="datetimeFigureOut">
              <a:rPr lang="cs-CZ" smtClean="0"/>
              <a:t>29.11.2021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6733" y="1600200"/>
            <a:ext cx="6815667"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09601" y="1600200"/>
            <a:ext cx="4011084"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45A9B657-1A02-452A-9660-F004242E58B6}" type="datetimeFigureOut">
              <a:rPr lang="cs-CZ" smtClean="0"/>
              <a:t>29.11.2021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091721F-7C4B-4E43-9D25-C8C7E05FAE78}" type="slidenum">
              <a:rPr lang="cs-CZ" smtClean="0"/>
              <a:t>‹#›</a:t>
            </a:fld>
            <a:endParaRPr lang="cs-CZ"/>
          </a:p>
        </p:txBody>
      </p:sp>
      <p:sp>
        <p:nvSpPr>
          <p:cNvPr id="8" name="Title 7"/>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Rectangle 8"/>
          <p:cNvSpPr/>
          <p:nvPr/>
        </p:nvSpPr>
        <p:spPr>
          <a:xfrm>
            <a:off x="12001499" y="4846320"/>
            <a:ext cx="190501"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12001169"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Text Placeholder 3"/>
          <p:cNvSpPr>
            <a:spLocks noGrp="1"/>
          </p:cNvSpPr>
          <p:nvPr>
            <p:ph type="body" sz="half" idx="2"/>
          </p:nvPr>
        </p:nvSpPr>
        <p:spPr>
          <a:xfrm>
            <a:off x="609600" y="5715000"/>
            <a:ext cx="108712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45A9B657-1A02-452A-9660-F004242E58B6}" type="datetimeFigureOut">
              <a:rPr lang="cs-CZ" smtClean="0"/>
              <a:t>29.11.2021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C091721F-7C4B-4E43-9D25-C8C7E05FAE78}" type="slidenum">
              <a:rPr lang="cs-CZ" smtClean="0"/>
              <a:t>‹#›</a:t>
            </a:fld>
            <a:endParaRPr lang="cs-CZ"/>
          </a:p>
        </p:txBody>
      </p:sp>
      <p:sp>
        <p:nvSpPr>
          <p:cNvPr id="8" name="Title 7"/>
          <p:cNvSpPr>
            <a:spLocks noGrp="1"/>
          </p:cNvSpPr>
          <p:nvPr>
            <p:ph type="title"/>
          </p:nvPr>
        </p:nvSpPr>
        <p:spPr>
          <a:xfrm>
            <a:off x="609600" y="4953000"/>
            <a:ext cx="10871200" cy="762000"/>
          </a:xfrm>
        </p:spPr>
        <p:txBody>
          <a:bodyPr anchor="t">
            <a:normAutofit/>
          </a:bodyPr>
          <a:lstStyle>
            <a:lvl1pPr>
              <a:defRPr sz="3200"/>
            </a:lvl1pPr>
          </a:lstStyle>
          <a:p>
            <a:r>
              <a:rPr lang="cs-CZ"/>
              <a:t>Kliknutím lze upravit styl.</a:t>
            </a:r>
            <a:endParaRPr lang="en-US" dirty="0"/>
          </a:p>
        </p:txBody>
      </p:sp>
      <p:sp>
        <p:nvSpPr>
          <p:cNvPr id="10" name="Rectangle 9"/>
          <p:cNvSpPr/>
          <p:nvPr/>
        </p:nvSpPr>
        <p:spPr>
          <a:xfrm>
            <a:off x="12001499" y="0"/>
            <a:ext cx="190501"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152718"/>
            <a:ext cx="7721600" cy="1371600"/>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609600" y="1752601"/>
            <a:ext cx="10160000" cy="43735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609600" y="6172201"/>
            <a:ext cx="4572000" cy="304800"/>
          </a:xfrm>
          <a:prstGeom prst="rect">
            <a:avLst/>
          </a:prstGeom>
        </p:spPr>
        <p:txBody>
          <a:bodyPr vert="horz" lIns="91440" tIns="45720" rIns="91440" bIns="0" rtlCol="0" anchor="b"/>
          <a:lstStyle>
            <a:lvl1pPr algn="l">
              <a:defRPr sz="1000">
                <a:solidFill>
                  <a:schemeClr val="tx1"/>
                </a:solidFill>
              </a:defRPr>
            </a:lvl1pPr>
          </a:lstStyle>
          <a:p>
            <a:fld id="{45A9B657-1A02-452A-9660-F004242E58B6}" type="datetimeFigureOut">
              <a:rPr lang="cs-CZ" smtClean="0"/>
              <a:t>29.11.2021</a:t>
            </a:fld>
            <a:endParaRPr lang="cs-CZ"/>
          </a:p>
        </p:txBody>
      </p:sp>
      <p:sp>
        <p:nvSpPr>
          <p:cNvPr id="5" name="Footer Placeholder 4"/>
          <p:cNvSpPr>
            <a:spLocks noGrp="1"/>
          </p:cNvSpPr>
          <p:nvPr>
            <p:ph type="ftr" sz="quarter" idx="3"/>
          </p:nvPr>
        </p:nvSpPr>
        <p:spPr>
          <a:xfrm>
            <a:off x="609600" y="6492876"/>
            <a:ext cx="4572000" cy="283845"/>
          </a:xfrm>
          <a:prstGeom prst="rect">
            <a:avLst/>
          </a:prstGeom>
        </p:spPr>
        <p:txBody>
          <a:bodyPr vert="horz" lIns="91440" tIns="45720" rIns="91440" bIns="45720" rtlCol="0" anchor="t"/>
          <a:lstStyle>
            <a:lvl1pPr algn="l">
              <a:defRPr sz="1000">
                <a:solidFill>
                  <a:schemeClr val="tx1"/>
                </a:solidFill>
              </a:defRPr>
            </a:lvl1pPr>
          </a:lstStyle>
          <a:p>
            <a:endParaRPr lang="cs-CZ"/>
          </a:p>
        </p:txBody>
      </p:sp>
      <p:sp>
        <p:nvSpPr>
          <p:cNvPr id="6" name="Slide Number Placeholder 5"/>
          <p:cNvSpPr>
            <a:spLocks noGrp="1"/>
          </p:cNvSpPr>
          <p:nvPr>
            <p:ph type="sldNum" sz="quarter" idx="4"/>
          </p:nvPr>
        </p:nvSpPr>
        <p:spPr>
          <a:xfrm rot="16200000">
            <a:off x="11189124" y="5824644"/>
            <a:ext cx="1315721" cy="486833"/>
          </a:xfrm>
          <a:prstGeom prst="rect">
            <a:avLst/>
          </a:prstGeom>
        </p:spPr>
        <p:txBody>
          <a:bodyPr vert="horz" lIns="91440" tIns="45720" rIns="91440" bIns="45720" rtlCol="0" anchor="ctr"/>
          <a:lstStyle>
            <a:lvl1pPr algn="l">
              <a:defRPr sz="2400" b="1">
                <a:solidFill>
                  <a:schemeClr val="tx2"/>
                </a:solidFill>
              </a:defRPr>
            </a:lvl1pPr>
          </a:lstStyle>
          <a:p>
            <a:fld id="{C091721F-7C4B-4E43-9D25-C8C7E05FAE78}" type="slidenum">
              <a:rPr lang="cs-CZ" smtClean="0"/>
              <a:t>‹#›</a:t>
            </a:fld>
            <a:endParaRPr lang="cs-CZ"/>
          </a:p>
        </p:txBody>
      </p:sp>
      <p:sp>
        <p:nvSpPr>
          <p:cNvPr id="7" name="Rectangle 6"/>
          <p:cNvSpPr/>
          <p:nvPr/>
        </p:nvSpPr>
        <p:spPr>
          <a:xfrm>
            <a:off x="12001499" y="0"/>
            <a:ext cx="190501"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2001499" y="1371600"/>
            <a:ext cx="190501"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2EF9D8-0FAF-47C3-A58E-D27E3DC522B7}"/>
              </a:ext>
            </a:extLst>
          </p:cNvPr>
          <p:cNvSpPr>
            <a:spLocks noGrp="1"/>
          </p:cNvSpPr>
          <p:nvPr>
            <p:ph type="ctrTitle"/>
          </p:nvPr>
        </p:nvSpPr>
        <p:spPr/>
        <p:txBody>
          <a:bodyPr/>
          <a:lstStyle/>
          <a:p>
            <a:r>
              <a:rPr lang="cs-CZ" sz="6000" b="1" dirty="0">
                <a:latin typeface="Calibri" panose="020F0502020204030204" pitchFamily="34" charset="0"/>
              </a:rPr>
              <a:t>Trestní právo hmotné</a:t>
            </a:r>
            <a:br>
              <a:rPr lang="cs-CZ" sz="6000" b="1" dirty="0">
                <a:latin typeface="Calibri" panose="020F0502020204030204" pitchFamily="34" charset="0"/>
              </a:rPr>
            </a:br>
            <a:r>
              <a:rPr lang="cs-CZ" sz="6000" b="1" dirty="0">
                <a:latin typeface="Calibri" panose="020F0502020204030204" pitchFamily="34" charset="0"/>
              </a:rPr>
              <a:t>Obecná část</a:t>
            </a:r>
          </a:p>
        </p:txBody>
      </p:sp>
      <p:sp>
        <p:nvSpPr>
          <p:cNvPr id="3" name="Podnadpis 2">
            <a:extLst>
              <a:ext uri="{FF2B5EF4-FFF2-40B4-BE49-F238E27FC236}">
                <a16:creationId xmlns:a16="http://schemas.microsoft.com/office/drawing/2014/main" id="{9382B2E1-534D-4704-A9D6-DE06DE61A4C3}"/>
              </a:ext>
            </a:extLst>
          </p:cNvPr>
          <p:cNvSpPr>
            <a:spLocks noGrp="1"/>
          </p:cNvSpPr>
          <p:nvPr>
            <p:ph type="subTitle" idx="1"/>
          </p:nvPr>
        </p:nvSpPr>
        <p:spPr>
          <a:xfrm>
            <a:off x="8722360" y="6024880"/>
            <a:ext cx="3078480" cy="462280"/>
          </a:xfrm>
        </p:spPr>
        <p:txBody>
          <a:bodyPr>
            <a:normAutofit/>
          </a:bodyPr>
          <a:lstStyle/>
          <a:p>
            <a:r>
              <a:rPr lang="cs-CZ" dirty="0">
                <a:latin typeface="Calibri" panose="020F0502020204030204" pitchFamily="34" charset="0"/>
              </a:rPr>
              <a:t>Jan Chmel</a:t>
            </a:r>
          </a:p>
        </p:txBody>
      </p:sp>
      <p:sp>
        <p:nvSpPr>
          <p:cNvPr id="4" name="Podnadpis 2">
            <a:extLst>
              <a:ext uri="{FF2B5EF4-FFF2-40B4-BE49-F238E27FC236}">
                <a16:creationId xmlns:a16="http://schemas.microsoft.com/office/drawing/2014/main" id="{56698D8A-D7D7-4D47-BACF-CD0F41595627}"/>
              </a:ext>
            </a:extLst>
          </p:cNvPr>
          <p:cNvSpPr txBox="1">
            <a:spLocks/>
          </p:cNvSpPr>
          <p:nvPr/>
        </p:nvSpPr>
        <p:spPr>
          <a:xfrm>
            <a:off x="508001" y="6024880"/>
            <a:ext cx="3842059" cy="462280"/>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cs-CZ" dirty="0">
                <a:latin typeface="Calibri" panose="020F0502020204030204" pitchFamily="34" charset="0"/>
              </a:rPr>
              <a:t>Úvod do studia práva FSV</a:t>
            </a:r>
            <a:r>
              <a:rPr lang="cs-CZ">
                <a:latin typeface="Calibri" panose="020F0502020204030204" pitchFamily="34" charset="0"/>
              </a:rPr>
              <a:t>, 2021</a:t>
            </a:r>
            <a:endParaRPr lang="cs-CZ" dirty="0">
              <a:latin typeface="Calibri" panose="020F0502020204030204" pitchFamily="34" charset="0"/>
            </a:endParaRPr>
          </a:p>
        </p:txBody>
      </p:sp>
    </p:spTree>
    <p:extLst>
      <p:ext uri="{BB962C8B-B14F-4D97-AF65-F5344CB8AC3E}">
        <p14:creationId xmlns:p14="http://schemas.microsoft.com/office/powerpoint/2010/main" val="2987983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Subjektivní stránka </a:t>
            </a:r>
            <a:r>
              <a:rPr lang="cs-CZ" sz="4000" b="1" dirty="0" err="1">
                <a:latin typeface="Calibri" panose="020F0502020204030204" pitchFamily="34" charset="0"/>
              </a:rPr>
              <a:t>tč</a:t>
            </a:r>
            <a:endParaRPr lang="cs-CZ" sz="4000" b="1" dirty="0">
              <a:latin typeface="Calibri" panose="020F0502020204030204" pitchFamily="34" charset="0"/>
            </a:endParaRP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7067"/>
            <a:ext cx="11688050" cy="4941826"/>
          </a:xfrm>
        </p:spPr>
        <p:txBody>
          <a:bodyPr>
            <a:normAutofit/>
          </a:bodyPr>
          <a:lstStyle/>
          <a:p>
            <a:pPr marL="342900" indent="-342900">
              <a:buFont typeface="Arial" panose="020B0604020202020204" pitchFamily="34" charset="0"/>
              <a:buChar char="•"/>
            </a:pPr>
            <a:r>
              <a:rPr lang="cs-CZ" sz="2400" dirty="0">
                <a:latin typeface="Calibri" panose="020F0502020204030204" pitchFamily="34" charset="0"/>
              </a:rPr>
              <a:t>Úmysl přímý: </a:t>
            </a:r>
            <a:r>
              <a:rPr lang="cs-CZ" sz="2400" b="0" dirty="0">
                <a:latin typeface="Calibri" panose="020F0502020204030204" pitchFamily="34" charset="0"/>
              </a:rPr>
              <a:t>„ pachatel chtěl způsobem uvedeným v trestním zákoně porušit nebo ohrozit zájem chráněný takovým zákonem“</a:t>
            </a:r>
          </a:p>
          <a:p>
            <a:pPr marL="342900" indent="-342900">
              <a:buFont typeface="Arial" panose="020B0604020202020204" pitchFamily="34" charset="0"/>
              <a:buChar char="•"/>
            </a:pPr>
            <a:r>
              <a:rPr lang="cs-CZ" sz="2400" dirty="0">
                <a:latin typeface="Calibri" panose="020F0502020204030204" pitchFamily="34" charset="0"/>
              </a:rPr>
              <a:t>Úmysl nepřímý: </a:t>
            </a:r>
            <a:r>
              <a:rPr lang="cs-CZ" sz="2400" b="0" dirty="0">
                <a:latin typeface="Calibri" panose="020F0502020204030204" pitchFamily="34" charset="0"/>
              </a:rPr>
              <a:t>„ pachatel věděl, že svým jednáním může takové porušení nebo ohrožení způsobit, a pro případ, že je způsobí, byl s tím srozuměn.“</a:t>
            </a:r>
          </a:p>
          <a:p>
            <a:pPr marL="342900" indent="-342900">
              <a:buFont typeface="Arial" panose="020B0604020202020204" pitchFamily="34" charset="0"/>
              <a:buChar char="•"/>
            </a:pPr>
            <a:r>
              <a:rPr lang="cs-CZ" sz="2400" dirty="0">
                <a:latin typeface="Calibri" panose="020F0502020204030204" pitchFamily="34" charset="0"/>
              </a:rPr>
              <a:t>Nedbalost vědomá: </a:t>
            </a:r>
            <a:r>
              <a:rPr lang="cs-CZ" sz="2400" b="0" dirty="0">
                <a:latin typeface="Calibri" panose="020F0502020204030204" pitchFamily="34" charset="0"/>
              </a:rPr>
              <a:t>„ pachatel věděl, že může způsobem uvedeným v trestním zákoně porušit nebo ohrozit zájem chráněný takovým zákonem, ale bez přiměřených důvodů spoléhal, že takové porušení nebo ohrožení nezpůsobí, nebo “</a:t>
            </a:r>
          </a:p>
          <a:p>
            <a:pPr marL="342900" indent="-342900">
              <a:buFont typeface="Arial" panose="020B0604020202020204" pitchFamily="34" charset="0"/>
              <a:buChar char="•"/>
            </a:pPr>
            <a:r>
              <a:rPr lang="cs-CZ" sz="2400" dirty="0">
                <a:latin typeface="Calibri" panose="020F0502020204030204" pitchFamily="34" charset="0"/>
              </a:rPr>
              <a:t>Nedbalost nevědomá: </a:t>
            </a:r>
            <a:r>
              <a:rPr lang="cs-CZ" sz="2400" b="0" dirty="0">
                <a:latin typeface="Calibri" panose="020F0502020204030204" pitchFamily="34" charset="0"/>
              </a:rPr>
              <a:t>„pachatel nevěděl, že svým jednáním může takové porušení nebo ohrožení způsobit, ač o tom vzhledem k okolnostem a k svým osobním poměrům vědět měl a mohl“</a:t>
            </a:r>
          </a:p>
          <a:p>
            <a:pPr marL="342900" indent="-342900">
              <a:buFont typeface="Arial" panose="020B0604020202020204" pitchFamily="34" charset="0"/>
              <a:buChar char="•"/>
            </a:pPr>
            <a:endParaRPr lang="cs-CZ" sz="26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3579656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Sankce za trestné činy</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155642"/>
            <a:ext cx="11688050" cy="5551983"/>
          </a:xfrm>
        </p:spPr>
        <p:txBody>
          <a:bodyPr>
            <a:normAutofit lnSpcReduction="10000"/>
          </a:bodyPr>
          <a:lstStyle/>
          <a:p>
            <a:pPr marL="342900" indent="-342900">
              <a:buFont typeface="Arial" panose="020B0604020202020204" pitchFamily="34" charset="0"/>
              <a:buChar char="•"/>
            </a:pPr>
            <a:r>
              <a:rPr lang="cs-CZ" sz="2400" dirty="0">
                <a:latin typeface="Calibri" panose="020F0502020204030204" pitchFamily="34" charset="0"/>
              </a:rPr>
              <a:t>Tresty:</a:t>
            </a:r>
          </a:p>
          <a:p>
            <a:pPr marL="800100" lvl="1" indent="-342900"/>
            <a:r>
              <a:rPr lang="cs-CZ" sz="2400" b="0" dirty="0">
                <a:latin typeface="Calibri" panose="020F0502020204030204" pitchFamily="34" charset="0"/>
              </a:rPr>
              <a:t>odnětí svobody (/podmíněné odnětí svobody), domácí vězení, </a:t>
            </a:r>
          </a:p>
          <a:p>
            <a:pPr marL="800100" lvl="1" indent="-342900"/>
            <a:r>
              <a:rPr lang="cs-CZ" sz="2400" b="0" dirty="0">
                <a:latin typeface="Calibri" panose="020F0502020204030204" pitchFamily="34" charset="0"/>
              </a:rPr>
              <a:t>obecně prospěšné práce, zákaz činnosti, zákaz pobytu, zákaz vstupu na sportovní, kulturní a jiné společenské akce, zákaz držení a chovu zvířat, vyhoštění</a:t>
            </a:r>
          </a:p>
          <a:p>
            <a:pPr marL="800100" lvl="1" indent="-342900"/>
            <a:r>
              <a:rPr lang="cs-CZ" sz="2400" b="0" dirty="0">
                <a:latin typeface="Calibri" panose="020F0502020204030204" pitchFamily="34" charset="0"/>
              </a:rPr>
              <a:t>propadnutí majetku, peněžitý trest, propadnutí věci, </a:t>
            </a:r>
          </a:p>
          <a:p>
            <a:pPr marL="800100" lvl="1" indent="-342900"/>
            <a:r>
              <a:rPr lang="cs-CZ" sz="2400" b="0" dirty="0">
                <a:latin typeface="Calibri" panose="020F0502020204030204" pitchFamily="34" charset="0"/>
              </a:rPr>
              <a:t>ztráta čestných titulů nebo vyznamenání, ztráta vojenské hodnosti, vyhoštění.</a:t>
            </a:r>
          </a:p>
          <a:p>
            <a:pPr marL="342900" indent="-342900">
              <a:buFont typeface="Arial" panose="020B0604020202020204" pitchFamily="34" charset="0"/>
              <a:buChar char="•"/>
            </a:pPr>
            <a:endParaRPr lang="cs-CZ" sz="2600" dirty="0">
              <a:latin typeface="Calibri" panose="020F0502020204030204" pitchFamily="34" charset="0"/>
            </a:endParaRPr>
          </a:p>
          <a:p>
            <a:pPr marL="342900" indent="-342900">
              <a:buFont typeface="Arial" panose="020B0604020202020204" pitchFamily="34" charset="0"/>
              <a:buChar char="•"/>
            </a:pPr>
            <a:r>
              <a:rPr lang="cs-CZ" sz="2400" dirty="0">
                <a:latin typeface="Calibri" panose="020F0502020204030204" pitchFamily="34" charset="0"/>
              </a:rPr>
              <a:t>Ochranná opatření</a:t>
            </a:r>
          </a:p>
          <a:p>
            <a:pPr marL="800100" lvl="1" indent="-342900"/>
            <a:r>
              <a:rPr lang="cs-CZ" sz="2400" dirty="0">
                <a:latin typeface="Calibri" panose="020F0502020204030204" pitchFamily="34" charset="0"/>
              </a:rPr>
              <a:t>ochranné léčení, zabezpečovací detence, </a:t>
            </a:r>
          </a:p>
          <a:p>
            <a:pPr marL="800100" lvl="1" indent="-342900"/>
            <a:r>
              <a:rPr lang="cs-CZ" sz="2400" dirty="0">
                <a:latin typeface="Calibri" panose="020F0502020204030204" pitchFamily="34" charset="0"/>
              </a:rPr>
              <a:t>zabrání věci, zabrání části majetku, </a:t>
            </a:r>
          </a:p>
          <a:p>
            <a:pPr marL="800100" lvl="1" indent="-342900"/>
            <a:r>
              <a:rPr lang="cs-CZ" sz="2400" dirty="0">
                <a:latin typeface="Calibri" panose="020F0502020204030204" pitchFamily="34" charset="0"/>
              </a:rPr>
              <a:t>ochranná výchova</a:t>
            </a:r>
          </a:p>
          <a:p>
            <a:pPr marL="800100" lvl="1" indent="-342900"/>
            <a:endParaRPr lang="cs-CZ" sz="2400" dirty="0">
              <a:latin typeface="Calibri" panose="020F0502020204030204" pitchFamily="34" charset="0"/>
            </a:endParaRPr>
          </a:p>
          <a:p>
            <a:pPr marL="342900" indent="-342900"/>
            <a:r>
              <a:rPr lang="cs-CZ" sz="2400" dirty="0">
                <a:latin typeface="Calibri" panose="020F0502020204030204" pitchFamily="34" charset="0"/>
              </a:rPr>
              <a:t>Polehčující x přitěžující okolnosti</a:t>
            </a: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1058278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Trestní právo hmotné</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3917"/>
            <a:ext cx="11456037" cy="5289698"/>
          </a:xfrm>
        </p:spPr>
        <p:txBody>
          <a:bodyPr>
            <a:normAutofit/>
          </a:bodyPr>
          <a:lstStyle/>
          <a:p>
            <a:pPr marL="342900" indent="-342900">
              <a:buFont typeface="Arial" panose="020B0604020202020204" pitchFamily="34" charset="0"/>
              <a:buChar char="•"/>
            </a:pPr>
            <a:r>
              <a:rPr lang="cs-CZ" sz="2400" dirty="0">
                <a:latin typeface="Calibri" panose="020F0502020204030204" pitchFamily="34" charset="0"/>
              </a:rPr>
              <a:t>Veřejnoprávní odvětví: </a:t>
            </a:r>
            <a:r>
              <a:rPr lang="cs-CZ" sz="2400" b="0" dirty="0">
                <a:latin typeface="Calibri" panose="020F0502020204030204" pitchFamily="34" charset="0"/>
              </a:rPr>
              <a:t>řeší právní vztahy mezi státem a pachatelem trestného činu</a:t>
            </a:r>
          </a:p>
          <a:p>
            <a:pPr marL="342900" indent="-342900">
              <a:buFont typeface="Arial" panose="020B0604020202020204" pitchFamily="34" charset="0"/>
              <a:buChar char="•"/>
            </a:pPr>
            <a:r>
              <a:rPr lang="cs-CZ" sz="2400" dirty="0">
                <a:latin typeface="Calibri" panose="020F0502020204030204" pitchFamily="34" charset="0"/>
              </a:rPr>
              <a:t>Upravuje, jaké jednání je trestné a jakou sankci za něj lze uložit</a:t>
            </a:r>
          </a:p>
          <a:p>
            <a:pPr marL="800100" lvl="1" indent="-342900"/>
            <a:r>
              <a:rPr lang="cs-CZ" sz="2400" dirty="0">
                <a:latin typeface="Calibri" panose="020F0502020204030204" pitchFamily="34" charset="0"/>
              </a:rPr>
              <a:t>Čl. 39 Listiny základních práv a svobod</a:t>
            </a:r>
            <a:r>
              <a:rPr lang="cs-CZ" sz="2400" b="0" dirty="0">
                <a:latin typeface="Calibri" panose="020F0502020204030204" pitchFamily="34" charset="0"/>
              </a:rPr>
              <a:t>:</a:t>
            </a:r>
          </a:p>
          <a:p>
            <a:r>
              <a:rPr lang="cs-CZ" sz="2400" b="0" dirty="0">
                <a:latin typeface="Calibri" panose="020F0502020204030204" pitchFamily="34" charset="0"/>
              </a:rPr>
              <a:t>	</a:t>
            </a:r>
            <a:r>
              <a:rPr lang="cs-CZ" sz="2400" b="0" i="1" dirty="0">
                <a:latin typeface="Calibri" panose="020F0502020204030204" pitchFamily="34" charset="0"/>
              </a:rPr>
              <a:t>„Jen zákon stanoví, které jednání je trestným činem a jaký trest, jakož i jaké jiné 	újmy na právech nebo majetku, lze za jeho spáchání uložit. “</a:t>
            </a:r>
          </a:p>
          <a:p>
            <a:pPr marL="342900" indent="-342900">
              <a:buFont typeface="Arial" panose="020B0604020202020204" pitchFamily="34" charset="0"/>
              <a:buChar char="•"/>
            </a:pPr>
            <a:r>
              <a:rPr lang="cs-CZ" sz="2400" b="0" dirty="0">
                <a:latin typeface="Calibri" panose="020F0502020204030204" pitchFamily="34" charset="0"/>
              </a:rPr>
              <a:t>Účel a funkce trestního práva</a:t>
            </a:r>
            <a:endParaRPr lang="cs-CZ" sz="2400" dirty="0">
              <a:latin typeface="Calibri" panose="020F0502020204030204" pitchFamily="34" charset="0"/>
            </a:endParaRPr>
          </a:p>
          <a:p>
            <a:pPr marL="800100" lvl="1" indent="-342900"/>
            <a:r>
              <a:rPr lang="cs-CZ" sz="2400" dirty="0">
                <a:latin typeface="Calibri" panose="020F0502020204030204" pitchFamily="34" charset="0"/>
              </a:rPr>
              <a:t>Represivní funkce</a:t>
            </a:r>
          </a:p>
          <a:p>
            <a:pPr marL="800100" lvl="1" indent="-342900"/>
            <a:r>
              <a:rPr lang="cs-CZ" sz="2400" dirty="0">
                <a:latin typeface="Calibri" panose="020F0502020204030204" pitchFamily="34" charset="0"/>
              </a:rPr>
              <a:t>Preventivní funkce</a:t>
            </a:r>
          </a:p>
          <a:p>
            <a:pPr marL="800100" lvl="1" indent="-342900"/>
            <a:r>
              <a:rPr lang="cs-CZ" sz="2400" dirty="0">
                <a:latin typeface="Calibri" panose="020F0502020204030204" pitchFamily="34" charset="0"/>
              </a:rPr>
              <a:t>Regulativní funkce</a:t>
            </a:r>
          </a:p>
          <a:p>
            <a:pPr marL="800100" lvl="1" indent="-342900"/>
            <a:r>
              <a:rPr lang="cs-CZ" sz="2400" dirty="0">
                <a:latin typeface="Calibri" panose="020F0502020204030204" pitchFamily="34" charset="0"/>
              </a:rPr>
              <a:t>Ochranná funkce</a:t>
            </a:r>
          </a:p>
          <a:p>
            <a:pPr lvl="1" indent="0">
              <a:buNone/>
            </a:pPr>
            <a:endParaRPr lang="cs-CZ" sz="24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666916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Základní zásady trestního práva</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3917"/>
            <a:ext cx="11456037" cy="5289698"/>
          </a:xfrm>
        </p:spPr>
        <p:txBody>
          <a:bodyPr>
            <a:normAutofit/>
          </a:bodyPr>
          <a:lstStyle/>
          <a:p>
            <a:pPr marL="342900" indent="-342900">
              <a:buFont typeface="Arial" panose="020B0604020202020204" pitchFamily="34" charset="0"/>
              <a:buChar char="•"/>
            </a:pPr>
            <a:r>
              <a:rPr lang="cs-CZ" sz="2400" dirty="0">
                <a:latin typeface="Calibri" panose="020F0502020204030204" pitchFamily="34" charset="0"/>
              </a:rPr>
              <a:t>Subsidiarita trestní represe (= pomocná role trestní represe)</a:t>
            </a:r>
          </a:p>
          <a:p>
            <a:pPr marL="800100" lvl="1" indent="-342900"/>
            <a:r>
              <a:rPr lang="cs-CZ" sz="2400" dirty="0">
                <a:latin typeface="Calibri" panose="020F0502020204030204" pitchFamily="34" charset="0"/>
              </a:rPr>
              <a:t>§ 12 odst. 2 trestního zákoníku: „Trestní odpovědnost pachatele a trestněprávní důsledky s ní spojené lze uplatňovat jen v případech společensky škodlivých, ve kterých nepostačuje uplatnění odpovědnosti podle jiného právního předpisu. “</a:t>
            </a:r>
          </a:p>
          <a:p>
            <a:pPr marL="342900" indent="-342900">
              <a:buFont typeface="Arial" panose="020B0604020202020204" pitchFamily="34" charset="0"/>
              <a:buChar char="•"/>
            </a:pPr>
            <a:r>
              <a:rPr lang="cs-CZ" sz="2400" dirty="0" err="1">
                <a:latin typeface="Calibri" panose="020F0502020204030204" pitchFamily="34" charset="0"/>
              </a:rPr>
              <a:t>Nullum</a:t>
            </a:r>
            <a:r>
              <a:rPr lang="cs-CZ" sz="2400" dirty="0">
                <a:latin typeface="Calibri" panose="020F0502020204030204" pitchFamily="34" charset="0"/>
              </a:rPr>
              <a:t> </a:t>
            </a:r>
            <a:r>
              <a:rPr lang="cs-CZ" sz="2400" dirty="0" err="1">
                <a:latin typeface="Calibri" panose="020F0502020204030204" pitchFamily="34" charset="0"/>
              </a:rPr>
              <a:t>crimen</a:t>
            </a:r>
            <a:r>
              <a:rPr lang="cs-CZ" sz="2400" dirty="0">
                <a:latin typeface="Calibri" panose="020F0502020204030204" pitchFamily="34" charset="0"/>
              </a:rPr>
              <a:t> sine lege (= není trestného činu bez zákona)</a:t>
            </a:r>
          </a:p>
          <a:p>
            <a:pPr marL="342900" indent="-342900">
              <a:buFont typeface="Arial" panose="020B0604020202020204" pitchFamily="34" charset="0"/>
              <a:buChar char="•"/>
            </a:pPr>
            <a:r>
              <a:rPr lang="cs-CZ" sz="2400" dirty="0" err="1">
                <a:latin typeface="Calibri" panose="020F0502020204030204" pitchFamily="34" charset="0"/>
              </a:rPr>
              <a:t>Nulla</a:t>
            </a:r>
            <a:r>
              <a:rPr lang="cs-CZ" sz="2400" dirty="0">
                <a:latin typeface="Calibri" panose="020F0502020204030204" pitchFamily="34" charset="0"/>
              </a:rPr>
              <a:t> </a:t>
            </a:r>
            <a:r>
              <a:rPr lang="cs-CZ" sz="2400" dirty="0" err="1">
                <a:latin typeface="Calibri" panose="020F0502020204030204" pitchFamily="34" charset="0"/>
              </a:rPr>
              <a:t>poena</a:t>
            </a:r>
            <a:r>
              <a:rPr lang="cs-CZ" sz="2400" dirty="0">
                <a:latin typeface="Calibri" panose="020F0502020204030204" pitchFamily="34" charset="0"/>
              </a:rPr>
              <a:t> sine lege (= není trestu bez zákona)</a:t>
            </a:r>
          </a:p>
          <a:p>
            <a:pPr marL="342900" indent="-342900">
              <a:buFont typeface="Arial" panose="020B0604020202020204" pitchFamily="34" charset="0"/>
              <a:buChar char="•"/>
            </a:pPr>
            <a:r>
              <a:rPr lang="cs-CZ" sz="2400" dirty="0">
                <a:latin typeface="Calibri" panose="020F0502020204030204" pitchFamily="34" charset="0"/>
              </a:rPr>
              <a:t>Zásada humanismu</a:t>
            </a:r>
          </a:p>
          <a:p>
            <a:pPr marL="342900" indent="-342900">
              <a:buFont typeface="Arial" panose="020B0604020202020204" pitchFamily="34" charset="0"/>
              <a:buChar char="•"/>
            </a:pPr>
            <a:r>
              <a:rPr lang="cs-CZ" sz="2400" dirty="0">
                <a:latin typeface="Calibri" panose="020F0502020204030204" pitchFamily="34" charset="0"/>
              </a:rPr>
              <a:t>Zásada individuální odpovědnosti</a:t>
            </a:r>
          </a:p>
          <a:p>
            <a:pPr marL="342900" indent="-342900">
              <a:buFont typeface="Arial" panose="020B0604020202020204" pitchFamily="34" charset="0"/>
              <a:buChar char="•"/>
            </a:pPr>
            <a:r>
              <a:rPr lang="cs-CZ" sz="2400" dirty="0">
                <a:latin typeface="Calibri" panose="020F0502020204030204" pitchFamily="34" charset="0"/>
              </a:rPr>
              <a:t>Zásada odpovědnosti za zavinění</a:t>
            </a: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3562326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Prameny trestního práva</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3917"/>
            <a:ext cx="11456037" cy="5289698"/>
          </a:xfrm>
        </p:spPr>
        <p:txBody>
          <a:bodyPr>
            <a:normAutofit/>
          </a:bodyPr>
          <a:lstStyle/>
          <a:p>
            <a:pPr marL="342900" indent="-342900">
              <a:buFont typeface="Arial" panose="020B0604020202020204" pitchFamily="34" charset="0"/>
              <a:buChar char="•"/>
            </a:pPr>
            <a:r>
              <a:rPr lang="cs-CZ" sz="2400" dirty="0">
                <a:latin typeface="Calibri" panose="020F0502020204030204" pitchFamily="34" charset="0"/>
              </a:rPr>
              <a:t>Trestní zákoník (z. č. 40/2009 Sb.)</a:t>
            </a:r>
          </a:p>
          <a:p>
            <a:pPr marL="342900" indent="-342900">
              <a:buFont typeface="Arial" panose="020B0604020202020204" pitchFamily="34" charset="0"/>
              <a:buChar char="•"/>
            </a:pPr>
            <a:r>
              <a:rPr lang="cs-CZ" sz="2400" dirty="0">
                <a:latin typeface="Calibri" panose="020F0502020204030204" pitchFamily="34" charset="0"/>
              </a:rPr>
              <a:t>Zákon o odpovědnosti mládeže za protiprávní činy a o soudnictví ve věcech mládeže („zákon o soudnictví ve věcech mládeže“)</a:t>
            </a:r>
          </a:p>
          <a:p>
            <a:pPr marL="342900" indent="-342900">
              <a:buFont typeface="Arial" panose="020B0604020202020204" pitchFamily="34" charset="0"/>
              <a:buChar char="•"/>
            </a:pPr>
            <a:r>
              <a:rPr lang="cs-CZ" sz="2400" dirty="0">
                <a:latin typeface="Calibri" panose="020F0502020204030204" pitchFamily="34" charset="0"/>
              </a:rPr>
              <a:t>Zákon o trestní odpovědnosti právnických osob a řízení proti nim</a:t>
            </a:r>
          </a:p>
          <a:p>
            <a:pPr marL="342900" indent="-342900">
              <a:buFont typeface="Arial" panose="020B0604020202020204" pitchFamily="34" charset="0"/>
              <a:buChar char="•"/>
            </a:pPr>
            <a:r>
              <a:rPr lang="cs-CZ" sz="2400" b="0" dirty="0">
                <a:latin typeface="Calibri" panose="020F0502020204030204" pitchFamily="34" charset="0"/>
              </a:rPr>
              <a:t>Další prameny:</a:t>
            </a:r>
          </a:p>
          <a:p>
            <a:pPr marL="800100" lvl="1" indent="-342900"/>
            <a:r>
              <a:rPr lang="cs-CZ" sz="2400" b="1" dirty="0">
                <a:latin typeface="Calibri" panose="020F0502020204030204" pitchFamily="34" charset="0"/>
              </a:rPr>
              <a:t>Další trestní zákony </a:t>
            </a:r>
            <a:r>
              <a:rPr lang="cs-CZ" sz="2400" dirty="0">
                <a:latin typeface="Calibri" panose="020F0502020204030204" pitchFamily="34" charset="0"/>
              </a:rPr>
              <a:t>(zákon o výkonu trestu odnětí svobody, zákon o protiprávnosti komunistického režimu)</a:t>
            </a:r>
          </a:p>
          <a:p>
            <a:pPr marL="800100" lvl="1" indent="-342900"/>
            <a:r>
              <a:rPr lang="cs-CZ" sz="2400" b="1" dirty="0">
                <a:latin typeface="Calibri" panose="020F0502020204030204" pitchFamily="34" charset="0"/>
              </a:rPr>
              <a:t>Ústavní pořádek</a:t>
            </a:r>
          </a:p>
          <a:p>
            <a:pPr marL="800100" lvl="1" indent="-342900"/>
            <a:r>
              <a:rPr lang="cs-CZ" sz="2400" b="1" dirty="0">
                <a:latin typeface="Calibri" panose="020F0502020204030204" pitchFamily="34" charset="0"/>
              </a:rPr>
              <a:t>Evropské právo</a:t>
            </a:r>
          </a:p>
          <a:p>
            <a:pPr marL="800100" lvl="1" indent="-342900"/>
            <a:r>
              <a:rPr lang="cs-CZ" sz="2400" b="1" dirty="0">
                <a:latin typeface="Calibri" panose="020F0502020204030204" pitchFamily="34" charset="0"/>
              </a:rPr>
              <a:t>Zákony, kterých se trestní zákoník přímo i nepřímo dovolává</a:t>
            </a:r>
          </a:p>
          <a:p>
            <a:pPr marL="800100" lvl="1" indent="-342900"/>
            <a:r>
              <a:rPr lang="cs-CZ" sz="2400" b="1" dirty="0">
                <a:latin typeface="Calibri" panose="020F0502020204030204" pitchFamily="34" charset="0"/>
              </a:rPr>
              <a:t>Amnestijní rozhodnutí prezidenta republiky</a:t>
            </a:r>
          </a:p>
          <a:p>
            <a:pPr marL="342900" indent="-342900">
              <a:buFont typeface="Arial" panose="020B0604020202020204" pitchFamily="34" charset="0"/>
              <a:buChar char="•"/>
            </a:pPr>
            <a:endParaRPr lang="cs-CZ" sz="24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3628443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PŮSOBNOST TRESTNÍHO ZÁKONÍKU</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3917"/>
            <a:ext cx="11456037" cy="5289698"/>
          </a:xfrm>
        </p:spPr>
        <p:txBody>
          <a:bodyPr>
            <a:normAutofit lnSpcReduction="10000"/>
          </a:bodyPr>
          <a:lstStyle/>
          <a:p>
            <a:pPr marL="342900" indent="-342900">
              <a:buFont typeface="Arial" panose="020B0604020202020204" pitchFamily="34" charset="0"/>
              <a:buChar char="•"/>
            </a:pPr>
            <a:r>
              <a:rPr lang="cs-CZ" sz="2400" dirty="0">
                <a:latin typeface="Calibri" panose="020F0502020204030204" pitchFamily="34" charset="0"/>
              </a:rPr>
              <a:t>Časová</a:t>
            </a:r>
          </a:p>
          <a:p>
            <a:pPr marL="800100" lvl="1" indent="-342900"/>
            <a:r>
              <a:rPr lang="cs-CZ" sz="2400" dirty="0">
                <a:latin typeface="Calibri" panose="020F0502020204030204" pitchFamily="34" charset="0"/>
              </a:rPr>
              <a:t>§ 2 odst. 1 trestního zákoníku: „Trestnost činu se posuzuje podle zákona účinného v době, kdy byl čin spáchán; podle pozdějšího zákona se posuzuje jen tehdy, jestliže to je pro pachatele příznivější.“</a:t>
            </a:r>
          </a:p>
          <a:p>
            <a:pPr marL="342900" indent="-342900">
              <a:buFont typeface="Arial" panose="020B0604020202020204" pitchFamily="34" charset="0"/>
              <a:buChar char="•"/>
            </a:pPr>
            <a:r>
              <a:rPr lang="cs-CZ" sz="2400" dirty="0">
                <a:latin typeface="Calibri" panose="020F0502020204030204" pitchFamily="34" charset="0"/>
              </a:rPr>
              <a:t>Místní</a:t>
            </a:r>
          </a:p>
          <a:p>
            <a:pPr marL="800100" lvl="1" indent="-342900"/>
            <a:r>
              <a:rPr lang="cs-CZ" sz="2400" b="1" dirty="0">
                <a:latin typeface="Calibri" panose="020F0502020204030204" pitchFamily="34" charset="0"/>
              </a:rPr>
              <a:t>Princip teritoriality </a:t>
            </a:r>
            <a:r>
              <a:rPr lang="cs-CZ" sz="2400" dirty="0">
                <a:latin typeface="Calibri" panose="020F0502020204030204" pitchFamily="34" charset="0"/>
              </a:rPr>
              <a:t>(</a:t>
            </a:r>
            <a:r>
              <a:rPr lang="en-GB" sz="2400" dirty="0">
                <a:latin typeface="Calibri" panose="020F0502020204030204" pitchFamily="34" charset="0"/>
              </a:rPr>
              <a:t>+</a:t>
            </a:r>
            <a:r>
              <a:rPr lang="cs-CZ" sz="2400" dirty="0">
                <a:latin typeface="Calibri" panose="020F0502020204030204" pitchFamily="34" charset="0"/>
              </a:rPr>
              <a:t> zásada registrace)</a:t>
            </a:r>
          </a:p>
          <a:p>
            <a:pPr marL="800100" lvl="1" indent="-342900"/>
            <a:r>
              <a:rPr lang="cs-CZ" sz="2400" b="1" dirty="0">
                <a:latin typeface="Calibri" panose="020F0502020204030204" pitchFamily="34" charset="0"/>
              </a:rPr>
              <a:t>Princip personality</a:t>
            </a:r>
          </a:p>
          <a:p>
            <a:pPr marL="800100" lvl="1" indent="-342900"/>
            <a:r>
              <a:rPr lang="cs-CZ" sz="2400" dirty="0">
                <a:latin typeface="Calibri" panose="020F0502020204030204" pitchFamily="34" charset="0"/>
              </a:rPr>
              <a:t>Doplňující: Zásada ochrany, zásada pasivní personality, zásada univerzality, subsidiární zásada univerzality</a:t>
            </a:r>
          </a:p>
          <a:p>
            <a:pPr marL="342900" indent="-342900">
              <a:buFont typeface="Arial" panose="020B0604020202020204" pitchFamily="34" charset="0"/>
              <a:buChar char="•"/>
            </a:pPr>
            <a:r>
              <a:rPr lang="cs-CZ" sz="2400" dirty="0">
                <a:latin typeface="Calibri" panose="020F0502020204030204" pitchFamily="34" charset="0"/>
              </a:rPr>
              <a:t>Osobní</a:t>
            </a:r>
          </a:p>
          <a:p>
            <a:pPr marL="800100" lvl="1" indent="-342900"/>
            <a:r>
              <a:rPr lang="cs-CZ" sz="2400" dirty="0">
                <a:latin typeface="Calibri" panose="020F0502020204030204" pitchFamily="34" charset="0"/>
              </a:rPr>
              <a:t>Imunita, indemnita</a:t>
            </a:r>
          </a:p>
          <a:p>
            <a:pPr marL="342900" indent="-342900">
              <a:buFont typeface="Arial" panose="020B0604020202020204" pitchFamily="34" charset="0"/>
              <a:buChar char="•"/>
            </a:pPr>
            <a:r>
              <a:rPr lang="cs-CZ" sz="2400" dirty="0">
                <a:latin typeface="Calibri" panose="020F0502020204030204" pitchFamily="34" charset="0"/>
              </a:rPr>
              <a:t>Věcná</a:t>
            </a: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160592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Trestný čin</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3916"/>
            <a:ext cx="11456037" cy="5432097"/>
          </a:xfrm>
        </p:spPr>
        <p:txBody>
          <a:bodyPr>
            <a:normAutofit lnSpcReduction="10000"/>
          </a:bodyPr>
          <a:lstStyle/>
          <a:p>
            <a:pPr marL="342900" indent="-342900">
              <a:buFont typeface="Arial" panose="020B0604020202020204" pitchFamily="34" charset="0"/>
              <a:buChar char="•"/>
            </a:pPr>
            <a:r>
              <a:rPr lang="cs-CZ" sz="2400" dirty="0">
                <a:latin typeface="Calibri" panose="020F0502020204030204" pitchFamily="34" charset="0"/>
              </a:rPr>
              <a:t>§ 13 odst. 1 trestního zákoníku: </a:t>
            </a:r>
            <a:r>
              <a:rPr lang="cs-CZ" sz="2400" b="0" dirty="0">
                <a:latin typeface="Calibri" panose="020F0502020204030204" pitchFamily="34" charset="0"/>
              </a:rPr>
              <a:t>„Trestným činem je protiprávní čin, který trestní zákon označuje za trestný a který vykazuje znaky uvedené v takovém zákoně.“</a:t>
            </a:r>
          </a:p>
          <a:p>
            <a:pPr marL="342900" indent="-342900">
              <a:buFont typeface="Arial" panose="020B0604020202020204" pitchFamily="34" charset="0"/>
              <a:buChar char="•"/>
            </a:pPr>
            <a:r>
              <a:rPr lang="cs-CZ" sz="2400" dirty="0">
                <a:latin typeface="Calibri" panose="020F0502020204030204" pitchFamily="34" charset="0"/>
              </a:rPr>
              <a:t>Přečiny x zločiny (x zvlášť závažné zločiny)</a:t>
            </a:r>
          </a:p>
          <a:p>
            <a:pPr marL="342900" indent="-342900">
              <a:buFont typeface="Arial" panose="020B0604020202020204" pitchFamily="34" charset="0"/>
              <a:buChar char="•"/>
            </a:pPr>
            <a:r>
              <a:rPr lang="cs-CZ" sz="2400" dirty="0">
                <a:latin typeface="Calibri" panose="020F0502020204030204" pitchFamily="34" charset="0"/>
              </a:rPr>
              <a:t>Podmínky trestní odpovědnosti:</a:t>
            </a:r>
          </a:p>
          <a:p>
            <a:pPr marL="800100" lvl="1" indent="-342900"/>
            <a:r>
              <a:rPr lang="cs-CZ" sz="2400" dirty="0">
                <a:latin typeface="Calibri" panose="020F0502020204030204" pitchFamily="34" charset="0"/>
              </a:rPr>
              <a:t>Obecné podmínky</a:t>
            </a:r>
            <a:endParaRPr lang="cs-CZ" sz="2200" dirty="0">
              <a:latin typeface="Calibri" panose="020F0502020204030204" pitchFamily="34" charset="0"/>
            </a:endParaRPr>
          </a:p>
          <a:p>
            <a:pPr marL="1485900" lvl="2" indent="-342900"/>
            <a:r>
              <a:rPr lang="cs-CZ" sz="2400" dirty="0">
                <a:latin typeface="Calibri" panose="020F0502020204030204" pitchFamily="34" charset="0"/>
              </a:rPr>
              <a:t>Protiprávnost</a:t>
            </a:r>
          </a:p>
          <a:p>
            <a:pPr marL="1485900" lvl="2" indent="-342900"/>
            <a:r>
              <a:rPr lang="cs-CZ" sz="2400" dirty="0">
                <a:latin typeface="Calibri" panose="020F0502020204030204" pitchFamily="34" charset="0"/>
              </a:rPr>
              <a:t>Věk</a:t>
            </a:r>
          </a:p>
          <a:p>
            <a:pPr marL="1485900" lvl="2" indent="-342900"/>
            <a:r>
              <a:rPr lang="cs-CZ" sz="2400" dirty="0">
                <a:latin typeface="Calibri" panose="020F0502020204030204" pitchFamily="34" charset="0"/>
              </a:rPr>
              <a:t>Příčetnost</a:t>
            </a:r>
          </a:p>
          <a:p>
            <a:pPr marL="800100" lvl="1" indent="-342900"/>
            <a:r>
              <a:rPr lang="cs-CZ" sz="2400" dirty="0">
                <a:latin typeface="Calibri" panose="020F0502020204030204" pitchFamily="34" charset="0"/>
              </a:rPr>
              <a:t>Znaky skutkové podstaty trestného činu:</a:t>
            </a:r>
          </a:p>
          <a:p>
            <a:pPr marL="1485900" lvl="2" indent="-342900"/>
            <a:r>
              <a:rPr lang="cs-CZ" sz="2400" dirty="0">
                <a:latin typeface="Calibri" panose="020F0502020204030204" pitchFamily="34" charset="0"/>
              </a:rPr>
              <a:t>Objekt</a:t>
            </a:r>
          </a:p>
          <a:p>
            <a:pPr marL="1485900" lvl="2" indent="-342900"/>
            <a:r>
              <a:rPr lang="cs-CZ" sz="2400" dirty="0">
                <a:latin typeface="Calibri" panose="020F0502020204030204" pitchFamily="34" charset="0"/>
              </a:rPr>
              <a:t>Objektivní stránka</a:t>
            </a:r>
          </a:p>
          <a:p>
            <a:pPr marL="1485900" lvl="2" indent="-342900"/>
            <a:r>
              <a:rPr lang="cs-CZ" sz="2400" dirty="0">
                <a:latin typeface="Calibri" panose="020F0502020204030204" pitchFamily="34" charset="0"/>
              </a:rPr>
              <a:t>Subjekt</a:t>
            </a:r>
          </a:p>
          <a:p>
            <a:pPr marL="1485900" lvl="2" indent="-342900"/>
            <a:r>
              <a:rPr lang="cs-CZ" sz="2400" dirty="0">
                <a:latin typeface="Calibri" panose="020F0502020204030204" pitchFamily="34" charset="0"/>
              </a:rPr>
              <a:t>Subjektivní stránka</a:t>
            </a:r>
          </a:p>
          <a:p>
            <a:pPr marL="342900" indent="-342900">
              <a:buFont typeface="Arial" panose="020B0604020202020204" pitchFamily="34" charset="0"/>
              <a:buChar char="•"/>
            </a:pPr>
            <a:endParaRPr lang="cs-CZ" sz="24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1238628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Okolnosti vylučující protiprávnost</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3916"/>
            <a:ext cx="11688050" cy="5100084"/>
          </a:xfrm>
        </p:spPr>
        <p:txBody>
          <a:bodyPr>
            <a:normAutofit lnSpcReduction="10000"/>
          </a:bodyPr>
          <a:lstStyle/>
          <a:p>
            <a:pPr marL="342900" indent="-342900">
              <a:buFont typeface="Arial" panose="020B0604020202020204" pitchFamily="34" charset="0"/>
              <a:buChar char="•"/>
            </a:pPr>
            <a:r>
              <a:rPr lang="cs-CZ" sz="2400" dirty="0">
                <a:latin typeface="Calibri" panose="020F0502020204030204" pitchFamily="34" charset="0"/>
              </a:rPr>
              <a:t>Krajní nouze: § 28 trestního zákoníku: </a:t>
            </a:r>
          </a:p>
          <a:p>
            <a:pPr marL="541338" lvl="1" indent="-1588">
              <a:buNone/>
            </a:pPr>
            <a:r>
              <a:rPr lang="cs-CZ" sz="2400" dirty="0">
                <a:latin typeface="Calibri" panose="020F0502020204030204" pitchFamily="34" charset="0"/>
              </a:rPr>
              <a:t>(1) Čin jinak trestný, kterým někdo odvrací nebezpečí přímo hrozící zájmu chráněnému trestním zákonem, není trestným činem.</a:t>
            </a:r>
          </a:p>
          <a:p>
            <a:pPr marL="541338" lvl="1" indent="-1588">
              <a:buNone/>
            </a:pPr>
            <a:r>
              <a:rPr lang="cs-CZ" sz="2400" dirty="0">
                <a:latin typeface="Calibri" panose="020F0502020204030204" pitchFamily="34" charset="0"/>
              </a:rPr>
              <a:t>(2) Nejde o krajní nouzi, jestliže bylo možno toto nebezpečí za daných okolností odvrátit jinak anebo způsobený následek je zřejmě stejně závažný nebo ještě závažnější než ten, který hrozil, anebo byl ten, komu nebezpečí hrozilo, povinen je snášet.</a:t>
            </a:r>
          </a:p>
          <a:p>
            <a:pPr marL="342900" indent="-342900">
              <a:buFont typeface="Arial" panose="020B0604020202020204" pitchFamily="34" charset="0"/>
              <a:buChar char="•"/>
            </a:pPr>
            <a:r>
              <a:rPr lang="cs-CZ" sz="2400" dirty="0">
                <a:latin typeface="Calibri" panose="020F0502020204030204" pitchFamily="34" charset="0"/>
              </a:rPr>
              <a:t>Nutná obrana: § 29 trestního zákoníku: </a:t>
            </a:r>
          </a:p>
          <a:p>
            <a:pPr marL="541338"/>
            <a:r>
              <a:rPr lang="cs-CZ" sz="2400" b="0" dirty="0">
                <a:latin typeface="Calibri" panose="020F0502020204030204" pitchFamily="34" charset="0"/>
              </a:rPr>
              <a:t>(1) Čin jinak trestný, kterým někdo odvrací přímo hrozící nebo trvající útok na zájem chráněný trestním zákonem, není trestným činem.</a:t>
            </a:r>
          </a:p>
          <a:p>
            <a:pPr marL="541338"/>
            <a:r>
              <a:rPr lang="cs-CZ" sz="2400" b="0" dirty="0">
                <a:latin typeface="Calibri" panose="020F0502020204030204" pitchFamily="34" charset="0"/>
              </a:rPr>
              <a:t>(2) Nejde o nutnou obranu, byla-li obrana zcela zjevně nepřiměřená způsobu útoku.</a:t>
            </a:r>
          </a:p>
          <a:p>
            <a:pPr marL="342900" indent="-342900">
              <a:buFont typeface="Arial" panose="020B0604020202020204" pitchFamily="34" charset="0"/>
              <a:buChar char="•"/>
            </a:pPr>
            <a:r>
              <a:rPr lang="cs-CZ" sz="2400" dirty="0">
                <a:latin typeface="Calibri" panose="020F0502020204030204" pitchFamily="34" charset="0"/>
              </a:rPr>
              <a:t>Další okolnosti vylučující protiprávnost</a:t>
            </a:r>
            <a:r>
              <a:rPr lang="cs-CZ" sz="2400" b="0" dirty="0">
                <a:latin typeface="Calibri" panose="020F0502020204030204" pitchFamily="34" charset="0"/>
              </a:rPr>
              <a:t>: svolení poškozeného, přípustné riziko a oprávněné použití zbraně</a:t>
            </a:r>
          </a:p>
          <a:p>
            <a:pPr marL="342900" indent="-342900">
              <a:buFont typeface="Arial" panose="020B0604020202020204" pitchFamily="34" charset="0"/>
              <a:buChar char="•"/>
            </a:pPr>
            <a:endParaRPr lang="cs-CZ" sz="24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1494204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Objekt a objektivní stránka </a:t>
            </a:r>
            <a:r>
              <a:rPr lang="cs-CZ" sz="4000" b="1" dirty="0" err="1">
                <a:latin typeface="Calibri" panose="020F0502020204030204" pitchFamily="34" charset="0"/>
              </a:rPr>
              <a:t>tč</a:t>
            </a:r>
            <a:endParaRPr lang="cs-CZ" sz="4000" b="1" dirty="0">
              <a:latin typeface="Calibri" panose="020F0502020204030204" pitchFamily="34" charset="0"/>
            </a:endParaRP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7067"/>
            <a:ext cx="11688050" cy="4941826"/>
          </a:xfrm>
        </p:spPr>
        <p:txBody>
          <a:bodyPr>
            <a:normAutofit/>
          </a:bodyPr>
          <a:lstStyle/>
          <a:p>
            <a:r>
              <a:rPr lang="cs-CZ" sz="2400" dirty="0">
                <a:latin typeface="Calibri" panose="020F0502020204030204" pitchFamily="34" charset="0"/>
              </a:rPr>
              <a:t>Objekt </a:t>
            </a:r>
            <a:r>
              <a:rPr lang="cs-CZ" sz="2400" b="0" dirty="0">
                <a:latin typeface="Calibri" panose="020F0502020204030204" pitchFamily="34" charset="0"/>
              </a:rPr>
              <a:t>= zájem chráněný trestním zákoníkem (individuální x druhový)</a:t>
            </a:r>
          </a:p>
          <a:p>
            <a:r>
              <a:rPr lang="cs-CZ" sz="2400" dirty="0">
                <a:latin typeface="Calibri" panose="020F0502020204030204" pitchFamily="34" charset="0"/>
              </a:rPr>
              <a:t>Objektivní stránka:</a:t>
            </a:r>
          </a:p>
          <a:p>
            <a:pPr marL="342900" indent="-342900">
              <a:buFont typeface="Arial" panose="020B0604020202020204" pitchFamily="34" charset="0"/>
              <a:buChar char="•"/>
            </a:pPr>
            <a:r>
              <a:rPr lang="cs-CZ" sz="2400" dirty="0">
                <a:latin typeface="Calibri" panose="020F0502020204030204" pitchFamily="34" charset="0"/>
              </a:rPr>
              <a:t>Jednání</a:t>
            </a:r>
            <a:r>
              <a:rPr lang="cs-CZ" sz="2400" b="0" dirty="0">
                <a:latin typeface="Calibri" panose="020F0502020204030204" pitchFamily="34" charset="0"/>
              </a:rPr>
              <a:t> (konání x opomenutí; TČ komisivní x omisivní), </a:t>
            </a:r>
            <a:r>
              <a:rPr lang="cs-CZ" sz="2400" dirty="0">
                <a:latin typeface="Calibri" panose="020F0502020204030204" pitchFamily="34" charset="0"/>
              </a:rPr>
              <a:t>následek</a:t>
            </a:r>
            <a:r>
              <a:rPr lang="cs-CZ" sz="2400" b="0" dirty="0">
                <a:latin typeface="Calibri" panose="020F0502020204030204" pitchFamily="34" charset="0"/>
              </a:rPr>
              <a:t> a </a:t>
            </a:r>
            <a:r>
              <a:rPr lang="cs-CZ" sz="2400" dirty="0">
                <a:latin typeface="Calibri" panose="020F0502020204030204" pitchFamily="34" charset="0"/>
              </a:rPr>
              <a:t>příčinná souvislost</a:t>
            </a:r>
          </a:p>
          <a:p>
            <a:pPr marL="342900" indent="-342900">
              <a:buFont typeface="Arial" panose="020B0604020202020204" pitchFamily="34" charset="0"/>
              <a:buChar char="•"/>
            </a:pPr>
            <a:r>
              <a:rPr lang="cs-CZ" sz="2400" dirty="0">
                <a:latin typeface="Calibri" panose="020F0502020204030204" pitchFamily="34" charset="0"/>
              </a:rPr>
              <a:t>Pokračování v trestném činu</a:t>
            </a:r>
          </a:p>
          <a:p>
            <a:pPr marL="342900" indent="-342900">
              <a:buFont typeface="Arial" panose="020B0604020202020204" pitchFamily="34" charset="0"/>
              <a:buChar char="•"/>
            </a:pPr>
            <a:r>
              <a:rPr lang="cs-CZ" sz="2400" dirty="0">
                <a:latin typeface="Calibri" panose="020F0502020204030204" pitchFamily="34" charset="0"/>
              </a:rPr>
              <a:t>Příprava x pokus x dokonaný TČ</a:t>
            </a:r>
          </a:p>
          <a:p>
            <a:pPr marL="342900" indent="-342900">
              <a:buFont typeface="Arial" panose="020B0604020202020204" pitchFamily="34" charset="0"/>
              <a:buChar char="•"/>
            </a:pPr>
            <a:r>
              <a:rPr lang="cs-CZ" sz="2400" dirty="0">
                <a:latin typeface="Calibri" panose="020F0502020204030204" pitchFamily="34" charset="0"/>
              </a:rPr>
              <a:t>Př.: § 205 trestního zákoníku:</a:t>
            </a:r>
          </a:p>
          <a:p>
            <a:pPr marL="914400" lvl="2" indent="0">
              <a:buNone/>
            </a:pPr>
            <a:r>
              <a:rPr lang="cs-CZ" sz="2400" b="0" dirty="0">
                <a:latin typeface="Calibri" panose="020F0502020204030204" pitchFamily="34" charset="0"/>
              </a:rPr>
              <a:t>(1) Kdo si přisvojí cizí věc tím, že se jí zmocní, a (…) b) čin spáchá vloupáním, (…)</a:t>
            </a:r>
          </a:p>
          <a:p>
            <a:pPr marL="914400" lvl="2" indent="0">
              <a:buNone/>
            </a:pPr>
            <a:r>
              <a:rPr lang="cs-CZ" sz="2400" b="0" dirty="0">
                <a:latin typeface="Calibri" panose="020F0502020204030204" pitchFamily="34" charset="0"/>
              </a:rPr>
              <a:t>(5) Odnětím svobody na pět až deset let bude pachatel potrestán, a) způsobí-li činem uvedeným v odstavci 1 nebo 2 škodu velkého rozsahu (…)</a:t>
            </a:r>
          </a:p>
          <a:p>
            <a:pPr marL="914400" lvl="2" indent="0">
              <a:buNone/>
            </a:pPr>
            <a:r>
              <a:rPr lang="cs-CZ" sz="2400" b="0" dirty="0">
                <a:latin typeface="Calibri" panose="020F0502020204030204" pitchFamily="34" charset="0"/>
              </a:rPr>
              <a:t>(6) Příprava je trestná.</a:t>
            </a:r>
          </a:p>
          <a:p>
            <a:pPr marL="342900" indent="-342900">
              <a:buFont typeface="Arial" panose="020B0604020202020204" pitchFamily="34" charset="0"/>
              <a:buChar char="•"/>
            </a:pPr>
            <a:endParaRPr lang="cs-CZ" sz="26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2056319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Pachatel trestného činu</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7067"/>
            <a:ext cx="11688050" cy="4941826"/>
          </a:xfrm>
        </p:spPr>
        <p:txBody>
          <a:bodyPr>
            <a:normAutofit/>
          </a:bodyPr>
          <a:lstStyle/>
          <a:p>
            <a:pPr marL="342900" indent="-342900">
              <a:buFont typeface="Arial" panose="020B0604020202020204" pitchFamily="34" charset="0"/>
              <a:buChar char="•"/>
            </a:pPr>
            <a:r>
              <a:rPr lang="cs-CZ" sz="2400" dirty="0">
                <a:latin typeface="Calibri" panose="020F0502020204030204" pitchFamily="34" charset="0"/>
              </a:rPr>
              <a:t>Věk (15 / 18 let), popř. rozumová a mravní vyspělost</a:t>
            </a:r>
          </a:p>
          <a:p>
            <a:pPr marL="800100" lvl="1" indent="-342900"/>
            <a:r>
              <a:rPr lang="cs-CZ" sz="2400" dirty="0">
                <a:latin typeface="Calibri" panose="020F0502020204030204" pitchFamily="34" charset="0"/>
              </a:rPr>
              <a:t>Nepřímé pachatelství</a:t>
            </a:r>
          </a:p>
          <a:p>
            <a:pPr marL="342900" indent="-342900">
              <a:buFont typeface="Arial" panose="020B0604020202020204" pitchFamily="34" charset="0"/>
              <a:buChar char="•"/>
            </a:pPr>
            <a:r>
              <a:rPr lang="cs-CZ" sz="2400" dirty="0">
                <a:latin typeface="Calibri" panose="020F0502020204030204" pitchFamily="34" charset="0"/>
              </a:rPr>
              <a:t>Příčetnost</a:t>
            </a:r>
          </a:p>
          <a:p>
            <a:pPr marL="342900" indent="-342900">
              <a:buFont typeface="Arial" panose="020B0604020202020204" pitchFamily="34" charset="0"/>
              <a:buChar char="•"/>
            </a:pPr>
            <a:r>
              <a:rPr lang="cs-CZ" sz="2400" dirty="0">
                <a:latin typeface="Calibri" panose="020F0502020204030204" pitchFamily="34" charset="0"/>
              </a:rPr>
              <a:t>Organizátorství, návod a pomoc</a:t>
            </a:r>
          </a:p>
          <a:p>
            <a:pPr marL="342900" indent="-342900">
              <a:buFont typeface="Arial" panose="020B0604020202020204" pitchFamily="34" charset="0"/>
              <a:buChar char="•"/>
            </a:pPr>
            <a:endParaRPr lang="cs-CZ" sz="26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26547680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í">
  <a:themeElements>
    <a:clrScheme name="Základní">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Základní">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í">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4534</TotalTime>
  <Words>879</Words>
  <Application>Microsoft Office PowerPoint</Application>
  <PresentationFormat>Širokoúhlá obrazovka</PresentationFormat>
  <Paragraphs>160</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Arial Black</vt:lpstr>
      <vt:lpstr>Calibri</vt:lpstr>
      <vt:lpstr>Základní</vt:lpstr>
      <vt:lpstr>Trestní právo hmotné Obecná část</vt:lpstr>
      <vt:lpstr>Trestní právo hmotné</vt:lpstr>
      <vt:lpstr>Základní zásady trestního práva</vt:lpstr>
      <vt:lpstr>Prameny trestního práva</vt:lpstr>
      <vt:lpstr>PŮSOBNOST TRESTNÍHO ZÁKONÍKU</vt:lpstr>
      <vt:lpstr>Trestný čin</vt:lpstr>
      <vt:lpstr>Okolnosti vylučující protiprávnost</vt:lpstr>
      <vt:lpstr>Objekt a objektivní stránka tč</vt:lpstr>
      <vt:lpstr>Pachatel trestného činu</vt:lpstr>
      <vt:lpstr>Subjektivní stránka tč</vt:lpstr>
      <vt:lpstr>Sankce za trestné činy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Ústavní právo</dc:title>
  <dc:creator>Jan Chmel</dc:creator>
  <cp:lastModifiedBy>Jan Chmel</cp:lastModifiedBy>
  <cp:revision>31</cp:revision>
  <dcterms:created xsi:type="dcterms:W3CDTF">2018-11-11T14:50:13Z</dcterms:created>
  <dcterms:modified xsi:type="dcterms:W3CDTF">2021-11-29T17:52:08Z</dcterms:modified>
</cp:coreProperties>
</file>